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3" r:id="rId3"/>
    <p:sldId id="276" r:id="rId4"/>
    <p:sldId id="277" r:id="rId5"/>
    <p:sldId id="273" r:id="rId6"/>
    <p:sldId id="274" r:id="rId7"/>
    <p:sldId id="278" r:id="rId8"/>
    <p:sldId id="275" r:id="rId9"/>
    <p:sldId id="27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96323" autoAdjust="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800" dirty="0"/>
              <a:t>Did your local agency receive benefit from the FRRCL? </a:t>
            </a:r>
          </a:p>
          <a:p>
            <a:pPr>
              <a:defRPr/>
            </a:pPr>
            <a:r>
              <a:rPr lang="en-US" sz="1800" dirty="0"/>
              <a:t>(2022 and 2024 applicants only) </a:t>
            </a:r>
          </a:p>
        </c:rich>
      </c:tx>
      <c:layout>
        <c:manualLayout>
          <c:xMode val="edge"/>
          <c:yMode val="edge"/>
          <c:x val="0.16834391986031302"/>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1771038385826763E-2"/>
          <c:y val="0.10789461688640398"/>
          <c:w val="0.93635396161417328"/>
          <c:h val="0.76102665101952194"/>
        </c:manualLayout>
      </c:layout>
      <c:barChart>
        <c:barDir val="col"/>
        <c:grouping val="cluster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E33-4559-8700-CA005FD00FB7}"/>
              </c:ext>
            </c:extLst>
          </c:dPt>
          <c:dPt>
            <c:idx val="2"/>
            <c:invertIfNegative val="0"/>
            <c:bubble3D val="0"/>
            <c:spPr>
              <a:solidFill>
                <a:srgbClr val="00B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EE33-4559-8700-CA005FD00FB7}"/>
              </c:ext>
            </c:extLst>
          </c:dPt>
          <c:dPt>
            <c:idx val="3"/>
            <c:invertIfNegative val="0"/>
            <c:bubble3D val="0"/>
            <c:spPr>
              <a:solidFill>
                <a:srgbClr val="FF0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EE33-4559-8700-CA005FD00FB7}"/>
              </c:ext>
            </c:extLst>
          </c:dPt>
          <c:dPt>
            <c:idx val="4"/>
            <c:invertIfNegative val="0"/>
            <c:bubble3D val="0"/>
            <c:spPr>
              <a:solidFill>
                <a:srgbClr val="7030A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EE33-4559-8700-CA005FD00FB7}"/>
              </c:ext>
            </c:extLst>
          </c:dPt>
          <c:dPt>
            <c:idx val="5"/>
            <c:invertIfNegative val="0"/>
            <c:bubble3D val="0"/>
            <c:spPr>
              <a:solidFill>
                <a:srgbClr val="FF33CC"/>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EE33-4559-8700-CA005FD00FB7}"/>
              </c:ext>
            </c:extLst>
          </c:dPt>
          <c:dPt>
            <c:idx val="6"/>
            <c:invertIfNegative val="0"/>
            <c:bubble3D val="0"/>
            <c:spPr>
              <a:solidFill>
                <a:schemeClr val="bg1">
                  <a:lumMod val="5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8-EE33-4559-8700-CA005FD00FB7}"/>
              </c:ext>
            </c:extLst>
          </c:dPt>
          <c:cat>
            <c:strRef>
              <c:f>Sheet1!$A$2:$A$8</c:f>
              <c:strCache>
                <c:ptCount val="6"/>
                <c:pt idx="0">
                  <c:v>Received Grant</c:v>
                </c:pt>
                <c:pt idx="1">
                  <c:v>Reduction in Insurance</c:v>
                </c:pt>
                <c:pt idx="2">
                  <c:v>Recognition</c:v>
                </c:pt>
                <c:pt idx="3">
                  <c:v>Increased awarness of Fire Regulations</c:v>
                </c:pt>
                <c:pt idx="4">
                  <c:v>Not yet benefitted</c:v>
                </c:pt>
                <c:pt idx="5">
                  <c:v>Benefit not listed or other</c:v>
                </c:pt>
              </c:strCache>
            </c:strRef>
          </c:cat>
          <c:val>
            <c:numRef>
              <c:f>Sheet1!$B$2:$B$8</c:f>
              <c:numCache>
                <c:formatCode>General</c:formatCode>
                <c:ptCount val="7"/>
                <c:pt idx="0">
                  <c:v>2</c:v>
                </c:pt>
                <c:pt idx="1">
                  <c:v>5</c:v>
                </c:pt>
                <c:pt idx="2">
                  <c:v>6</c:v>
                </c:pt>
                <c:pt idx="3">
                  <c:v>6</c:v>
                </c:pt>
                <c:pt idx="4">
                  <c:v>19</c:v>
                </c:pt>
                <c:pt idx="5">
                  <c:v>11</c:v>
                </c:pt>
              </c:numCache>
            </c:numRef>
          </c:val>
          <c:extLst>
            <c:ext xmlns:c16="http://schemas.microsoft.com/office/drawing/2014/chart" uri="{C3380CC4-5D6E-409C-BE32-E72D297353CC}">
              <c16:uniqueId val="{00000000-EE33-4559-8700-CA005FD00FB7}"/>
            </c:ext>
          </c:extLst>
        </c:ser>
        <c:ser>
          <c:idx val="1"/>
          <c:order val="1"/>
          <c:tx>
            <c:strRef>
              <c:f>Sheet1!$C$1</c:f>
              <c:strCache>
                <c:ptCount val="1"/>
                <c:pt idx="0">
                  <c:v>Column1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Sheet1!$A$2:$A$8</c:f>
              <c:strCache>
                <c:ptCount val="6"/>
                <c:pt idx="0">
                  <c:v>Received Grant</c:v>
                </c:pt>
                <c:pt idx="1">
                  <c:v>Reduction in Insurance</c:v>
                </c:pt>
                <c:pt idx="2">
                  <c:v>Recognition</c:v>
                </c:pt>
                <c:pt idx="3">
                  <c:v>Increased awarness of Fire Regulations</c:v>
                </c:pt>
                <c:pt idx="4">
                  <c:v>Not yet benefitted</c:v>
                </c:pt>
                <c:pt idx="5">
                  <c:v>Benefit not listed or other</c:v>
                </c:pt>
              </c:strCache>
            </c:strRef>
          </c:cat>
          <c:val>
            <c:numRef>
              <c:f>Sheet1!$C$2:$C$8</c:f>
              <c:numCache>
                <c:formatCode>General</c:formatCode>
                <c:ptCount val="7"/>
              </c:numCache>
            </c:numRef>
          </c:val>
          <c:extLst>
            <c:ext xmlns:c16="http://schemas.microsoft.com/office/drawing/2014/chart" uri="{C3380CC4-5D6E-409C-BE32-E72D297353CC}">
              <c16:uniqueId val="{00000001-EE33-4559-8700-CA005FD00FB7}"/>
            </c:ext>
          </c:extLst>
        </c:ser>
        <c:ser>
          <c:idx val="2"/>
          <c:order val="2"/>
          <c:tx>
            <c:strRef>
              <c:f>Sheet1!$D$1</c:f>
              <c:strCache>
                <c:ptCount val="1"/>
                <c:pt idx="0">
                  <c:v>Column2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Sheet1!$A$2:$A$8</c:f>
              <c:strCache>
                <c:ptCount val="6"/>
                <c:pt idx="0">
                  <c:v>Received Grant</c:v>
                </c:pt>
                <c:pt idx="1">
                  <c:v>Reduction in Insurance</c:v>
                </c:pt>
                <c:pt idx="2">
                  <c:v>Recognition</c:v>
                </c:pt>
                <c:pt idx="3">
                  <c:v>Increased awarness of Fire Regulations</c:v>
                </c:pt>
                <c:pt idx="4">
                  <c:v>Not yet benefitted</c:v>
                </c:pt>
                <c:pt idx="5">
                  <c:v>Benefit not listed or other</c:v>
                </c:pt>
              </c:strCache>
            </c:strRef>
          </c:cat>
          <c:val>
            <c:numRef>
              <c:f>Sheet1!$D$2:$D$8</c:f>
              <c:numCache>
                <c:formatCode>General</c:formatCode>
                <c:ptCount val="7"/>
              </c:numCache>
            </c:numRef>
          </c:val>
          <c:extLst>
            <c:ext xmlns:c16="http://schemas.microsoft.com/office/drawing/2014/chart" uri="{C3380CC4-5D6E-409C-BE32-E72D297353CC}">
              <c16:uniqueId val="{00000002-EE33-4559-8700-CA005FD00FB7}"/>
            </c:ext>
          </c:extLst>
        </c:ser>
        <c:dLbls>
          <c:showLegendKey val="0"/>
          <c:showVal val="0"/>
          <c:showCatName val="0"/>
          <c:showSerName val="0"/>
          <c:showPercent val="0"/>
          <c:showBubbleSize val="0"/>
        </c:dLbls>
        <c:gapWidth val="100"/>
        <c:overlap val="-24"/>
        <c:axId val="1344581695"/>
        <c:axId val="1344570175"/>
      </c:barChart>
      <c:catAx>
        <c:axId val="134458169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4570175"/>
        <c:crosses val="autoZero"/>
        <c:auto val="1"/>
        <c:lblAlgn val="ctr"/>
        <c:lblOffset val="100"/>
        <c:noMultiLvlLbl val="0"/>
      </c:catAx>
      <c:valAx>
        <c:axId val="13445701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4581695"/>
        <c:crosses val="autoZero"/>
        <c:crossBetween val="between"/>
      </c:valAx>
      <c:spPr>
        <a:noFill/>
        <a:ln>
          <a:solidFill>
            <a:schemeClr val="tx1">
              <a:lumMod val="95000"/>
              <a:lumOff val="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Main</a:t>
            </a:r>
            <a:r>
              <a:rPr lang="en-US" baseline="0" dirty="0"/>
              <a:t> objectives for applying for FRRCL (Rated out of 10, 10 being most important)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explosion val="7"/>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BD1-4008-A294-9A0ACC25AB81}"/>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BD1-4008-A294-9A0ACC25AB81}"/>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4BD1-4008-A294-9A0ACC25AB81}"/>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4BD1-4008-A294-9A0ACC25AB81}"/>
              </c:ext>
            </c:extLst>
          </c:dPt>
          <c:cat>
            <c:strRef>
              <c:f>Sheet1!$A$2:$A$5</c:f>
              <c:strCache>
                <c:ptCount val="4"/>
                <c:pt idx="0">
                  <c:v>Grant Funding</c:v>
                </c:pt>
                <c:pt idx="1">
                  <c:v>Recognition</c:v>
                </c:pt>
                <c:pt idx="2">
                  <c:v>Insurance Reduction</c:v>
                </c:pt>
                <c:pt idx="3">
                  <c:v>4th Qtr</c:v>
                </c:pt>
              </c:strCache>
            </c:strRef>
          </c:cat>
          <c:val>
            <c:numRef>
              <c:f>Sheet1!$B$2:$B$5</c:f>
              <c:numCache>
                <c:formatCode>General</c:formatCode>
                <c:ptCount val="4"/>
                <c:pt idx="0">
                  <c:v>8.68</c:v>
                </c:pt>
                <c:pt idx="1">
                  <c:v>8.14</c:v>
                </c:pt>
                <c:pt idx="2">
                  <c:v>8.75</c:v>
                </c:pt>
              </c:numCache>
            </c:numRef>
          </c:val>
          <c:extLst>
            <c:ext xmlns:c16="http://schemas.microsoft.com/office/drawing/2014/chart" uri="{C3380CC4-5D6E-409C-BE32-E72D297353CC}">
              <c16:uniqueId val="{00000000-2FB0-4A60-8625-8AAA4E43633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95A37-509A-404B-B850-7C92A1CD040A}"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51F31-F6E5-45BD-ABCC-578C8953E74A}" type="slidenum">
              <a:rPr lang="en-US" smtClean="0"/>
              <a:t>‹#›</a:t>
            </a:fld>
            <a:endParaRPr lang="en-US"/>
          </a:p>
        </p:txBody>
      </p:sp>
    </p:spTree>
    <p:extLst>
      <p:ext uri="{BB962C8B-B14F-4D97-AF65-F5344CB8AC3E}">
        <p14:creationId xmlns:p14="http://schemas.microsoft.com/office/powerpoint/2010/main" val="58140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can conservatively expect to receive at least 70 applicants for 2026, however real number may be greater </a:t>
            </a:r>
          </a:p>
          <a:p>
            <a:pPr marL="171450" indent="-171450">
              <a:buFontTx/>
              <a:buChar char="-"/>
            </a:pPr>
            <a:r>
              <a:rPr lang="en-US" dirty="0"/>
              <a:t>The BOF Land Use Team partnered with Deputy Chief Helen Lopez of CAL FIRE’s Tribal Affairs program and Natalie Burk from Grants to give a presentation geared towards Tribal Nations on October 22</a:t>
            </a:r>
            <a:r>
              <a:rPr lang="en-US" baseline="30000" dirty="0"/>
              <a:t>nd</a:t>
            </a:r>
            <a:r>
              <a:rPr lang="en-US" dirty="0"/>
              <a:t>. </a:t>
            </a:r>
          </a:p>
        </p:txBody>
      </p:sp>
      <p:sp>
        <p:nvSpPr>
          <p:cNvPr id="4" name="Slide Number Placeholder 3"/>
          <p:cNvSpPr>
            <a:spLocks noGrp="1"/>
          </p:cNvSpPr>
          <p:nvPr>
            <p:ph type="sldNum" sz="quarter" idx="5"/>
          </p:nvPr>
        </p:nvSpPr>
        <p:spPr/>
        <p:txBody>
          <a:bodyPr/>
          <a:lstStyle/>
          <a:p>
            <a:fld id="{99651F31-F6E5-45BD-ABCC-578C8953E74A}" type="slidenum">
              <a:rPr lang="en-US" smtClean="0"/>
              <a:t>2</a:t>
            </a:fld>
            <a:endParaRPr lang="en-US"/>
          </a:p>
        </p:txBody>
      </p:sp>
    </p:spTree>
    <p:extLst>
      <p:ext uri="{BB962C8B-B14F-4D97-AF65-F5344CB8AC3E}">
        <p14:creationId xmlns:p14="http://schemas.microsoft.com/office/powerpoint/2010/main" val="86037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awareness of how FRRCL intersects with Grant timelines. </a:t>
            </a:r>
          </a:p>
        </p:txBody>
      </p:sp>
      <p:sp>
        <p:nvSpPr>
          <p:cNvPr id="4" name="Slide Number Placeholder 3"/>
          <p:cNvSpPr>
            <a:spLocks noGrp="1"/>
          </p:cNvSpPr>
          <p:nvPr>
            <p:ph type="sldNum" sz="quarter" idx="5"/>
          </p:nvPr>
        </p:nvSpPr>
        <p:spPr/>
        <p:txBody>
          <a:bodyPr/>
          <a:lstStyle/>
          <a:p>
            <a:fld id="{99651F31-F6E5-45BD-ABCC-578C8953E74A}" type="slidenum">
              <a:rPr lang="en-US" smtClean="0"/>
              <a:t>3</a:t>
            </a:fld>
            <a:endParaRPr lang="en-US"/>
          </a:p>
        </p:txBody>
      </p:sp>
    </p:spTree>
    <p:extLst>
      <p:ext uri="{BB962C8B-B14F-4D97-AF65-F5344CB8AC3E}">
        <p14:creationId xmlns:p14="http://schemas.microsoft.com/office/powerpoint/2010/main" val="383705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three objectives are very important to our applicants. </a:t>
            </a:r>
          </a:p>
        </p:txBody>
      </p:sp>
      <p:sp>
        <p:nvSpPr>
          <p:cNvPr id="4" name="Slide Number Placeholder 3"/>
          <p:cNvSpPr>
            <a:spLocks noGrp="1"/>
          </p:cNvSpPr>
          <p:nvPr>
            <p:ph type="sldNum" sz="quarter" idx="5"/>
          </p:nvPr>
        </p:nvSpPr>
        <p:spPr/>
        <p:txBody>
          <a:bodyPr/>
          <a:lstStyle/>
          <a:p>
            <a:fld id="{99651F31-F6E5-45BD-ABCC-578C8953E74A}" type="slidenum">
              <a:rPr lang="en-US" smtClean="0"/>
              <a:t>4</a:t>
            </a:fld>
            <a:endParaRPr lang="en-US"/>
          </a:p>
        </p:txBody>
      </p:sp>
    </p:spTree>
    <p:extLst>
      <p:ext uri="{BB962C8B-B14F-4D97-AF65-F5344CB8AC3E}">
        <p14:creationId xmlns:p14="http://schemas.microsoft.com/office/powerpoint/2010/main" val="2209885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99651F31-F6E5-45BD-ABCC-578C8953E74A}" type="slidenum">
              <a:rPr lang="en-US" smtClean="0"/>
              <a:t>5</a:t>
            </a:fld>
            <a:endParaRPr lang="en-US"/>
          </a:p>
        </p:txBody>
      </p:sp>
    </p:spTree>
    <p:extLst>
      <p:ext uri="{BB962C8B-B14F-4D97-AF65-F5344CB8AC3E}">
        <p14:creationId xmlns:p14="http://schemas.microsoft.com/office/powerpoint/2010/main" val="221880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651F31-F6E5-45BD-ABCC-578C8953E74A}" type="slidenum">
              <a:rPr lang="en-US" smtClean="0"/>
              <a:t>6</a:t>
            </a:fld>
            <a:endParaRPr lang="en-US"/>
          </a:p>
        </p:txBody>
      </p:sp>
    </p:spTree>
    <p:extLst>
      <p:ext uri="{BB962C8B-B14F-4D97-AF65-F5344CB8AC3E}">
        <p14:creationId xmlns:p14="http://schemas.microsoft.com/office/powerpoint/2010/main" val="409433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651F31-F6E5-45BD-ABCC-578C8953E74A}" type="slidenum">
              <a:rPr lang="en-US" smtClean="0"/>
              <a:t>7</a:t>
            </a:fld>
            <a:endParaRPr lang="en-US"/>
          </a:p>
        </p:txBody>
      </p:sp>
    </p:spTree>
    <p:extLst>
      <p:ext uri="{BB962C8B-B14F-4D97-AF65-F5344CB8AC3E}">
        <p14:creationId xmlns:p14="http://schemas.microsoft.com/office/powerpoint/2010/main" val="3496412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651F31-F6E5-45BD-ABCC-578C8953E74A}" type="slidenum">
              <a:rPr lang="en-US" smtClean="0"/>
              <a:t>8</a:t>
            </a:fld>
            <a:endParaRPr lang="en-US"/>
          </a:p>
        </p:txBody>
      </p:sp>
    </p:spTree>
    <p:extLst>
      <p:ext uri="{BB962C8B-B14F-4D97-AF65-F5344CB8AC3E}">
        <p14:creationId xmlns:p14="http://schemas.microsoft.com/office/powerpoint/2010/main" val="1672055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651F31-F6E5-45BD-ABCC-578C8953E74A}" type="slidenum">
              <a:rPr lang="en-US" smtClean="0"/>
              <a:t>9</a:t>
            </a:fld>
            <a:endParaRPr lang="en-US"/>
          </a:p>
        </p:txBody>
      </p:sp>
    </p:spTree>
    <p:extLst>
      <p:ext uri="{BB962C8B-B14F-4D97-AF65-F5344CB8AC3E}">
        <p14:creationId xmlns:p14="http://schemas.microsoft.com/office/powerpoint/2010/main" val="154772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C4A4-0CFA-40EB-8D54-0D65DEBE6D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9C1337-BE2D-4DA1-8163-C8E841FAD5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E4FF60-E44A-4741-8536-C32DAAE8A6AF}"/>
              </a:ext>
            </a:extLst>
          </p:cNvPr>
          <p:cNvSpPr>
            <a:spLocks noGrp="1"/>
          </p:cNvSpPr>
          <p:nvPr>
            <p:ph type="dt" sz="half" idx="10"/>
          </p:nvPr>
        </p:nvSpPr>
        <p:spPr/>
        <p:txBody>
          <a:bodyPr/>
          <a:lstStyle/>
          <a:p>
            <a:fld id="{2139A676-DD6F-4B06-B07B-30B088EE0288}" type="datetimeFigureOut">
              <a:rPr lang="en-US" smtClean="0"/>
              <a:t>10/29/2024</a:t>
            </a:fld>
            <a:endParaRPr lang="en-US"/>
          </a:p>
        </p:txBody>
      </p:sp>
      <p:sp>
        <p:nvSpPr>
          <p:cNvPr id="5" name="Footer Placeholder 4">
            <a:extLst>
              <a:ext uri="{FF2B5EF4-FFF2-40B4-BE49-F238E27FC236}">
                <a16:creationId xmlns:a16="http://schemas.microsoft.com/office/drawing/2014/main" id="{EED66855-1C37-49D2-B34E-168856692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6FFF7-017E-40AA-B37F-1240545BD190}"/>
              </a:ext>
            </a:extLst>
          </p:cNvPr>
          <p:cNvSpPr>
            <a:spLocks noGrp="1"/>
          </p:cNvSpPr>
          <p:nvPr>
            <p:ph type="sldNum" sz="quarter" idx="12"/>
          </p:nvPr>
        </p:nvSpPr>
        <p:spPr/>
        <p:txBody>
          <a:bodyPr/>
          <a:lstStyle/>
          <a:p>
            <a:fld id="{CA4CC9C0-8C0E-4296-9042-B732B412E3BF}" type="slidenum">
              <a:rPr lang="en-US" smtClean="0"/>
              <a:t>‹#›</a:t>
            </a:fld>
            <a:endParaRPr lang="en-US"/>
          </a:p>
        </p:txBody>
      </p:sp>
    </p:spTree>
    <p:extLst>
      <p:ext uri="{BB962C8B-B14F-4D97-AF65-F5344CB8AC3E}">
        <p14:creationId xmlns:p14="http://schemas.microsoft.com/office/powerpoint/2010/main" val="8067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F90D-8588-4430-9F88-CED67DB473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70505-59FF-40C9-B7BE-C02BEFAC35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FA9D8-E43D-49B4-A2DD-9D3500A5BE56}"/>
              </a:ext>
            </a:extLst>
          </p:cNvPr>
          <p:cNvSpPr>
            <a:spLocks noGrp="1"/>
          </p:cNvSpPr>
          <p:nvPr>
            <p:ph type="dt" sz="half" idx="10"/>
          </p:nvPr>
        </p:nvSpPr>
        <p:spPr/>
        <p:txBody>
          <a:bodyPr/>
          <a:lstStyle/>
          <a:p>
            <a:fld id="{2139A676-DD6F-4B06-B07B-30B088EE0288}" type="datetimeFigureOut">
              <a:rPr lang="en-US" smtClean="0"/>
              <a:t>10/29/2024</a:t>
            </a:fld>
            <a:endParaRPr lang="en-US"/>
          </a:p>
        </p:txBody>
      </p:sp>
      <p:sp>
        <p:nvSpPr>
          <p:cNvPr id="5" name="Footer Placeholder 4">
            <a:extLst>
              <a:ext uri="{FF2B5EF4-FFF2-40B4-BE49-F238E27FC236}">
                <a16:creationId xmlns:a16="http://schemas.microsoft.com/office/drawing/2014/main" id="{8A6D4A86-D2BC-4826-9F17-CA3412C5B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5A3AC-C200-428E-BC29-B6ED03925375}"/>
              </a:ext>
            </a:extLst>
          </p:cNvPr>
          <p:cNvSpPr>
            <a:spLocks noGrp="1"/>
          </p:cNvSpPr>
          <p:nvPr>
            <p:ph type="sldNum" sz="quarter" idx="12"/>
          </p:nvPr>
        </p:nvSpPr>
        <p:spPr/>
        <p:txBody>
          <a:bodyPr/>
          <a:lstStyle/>
          <a:p>
            <a:fld id="{CA4CC9C0-8C0E-4296-9042-B732B412E3BF}" type="slidenum">
              <a:rPr lang="en-US" smtClean="0"/>
              <a:t>‹#›</a:t>
            </a:fld>
            <a:endParaRPr lang="en-US"/>
          </a:p>
        </p:txBody>
      </p:sp>
    </p:spTree>
    <p:extLst>
      <p:ext uri="{BB962C8B-B14F-4D97-AF65-F5344CB8AC3E}">
        <p14:creationId xmlns:p14="http://schemas.microsoft.com/office/powerpoint/2010/main" val="141433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8FBC8-D86C-4800-A8B3-A7380541FF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3B98EC-C2A9-4B63-8CF8-0AA9662677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173F9-C7B6-4BDC-A8F7-F91267D4E978}"/>
              </a:ext>
            </a:extLst>
          </p:cNvPr>
          <p:cNvSpPr>
            <a:spLocks noGrp="1"/>
          </p:cNvSpPr>
          <p:nvPr>
            <p:ph type="dt" sz="half" idx="10"/>
          </p:nvPr>
        </p:nvSpPr>
        <p:spPr/>
        <p:txBody>
          <a:bodyPr/>
          <a:lstStyle/>
          <a:p>
            <a:fld id="{2139A676-DD6F-4B06-B07B-30B088EE0288}" type="datetimeFigureOut">
              <a:rPr lang="en-US" smtClean="0"/>
              <a:t>10/29/2024</a:t>
            </a:fld>
            <a:endParaRPr lang="en-US"/>
          </a:p>
        </p:txBody>
      </p:sp>
      <p:sp>
        <p:nvSpPr>
          <p:cNvPr id="5" name="Footer Placeholder 4">
            <a:extLst>
              <a:ext uri="{FF2B5EF4-FFF2-40B4-BE49-F238E27FC236}">
                <a16:creationId xmlns:a16="http://schemas.microsoft.com/office/drawing/2014/main" id="{D3B151A1-455D-4776-9358-5C05D8C2D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CCBA3-8AAE-4F72-892E-AF70FB3DAA8E}"/>
              </a:ext>
            </a:extLst>
          </p:cNvPr>
          <p:cNvSpPr>
            <a:spLocks noGrp="1"/>
          </p:cNvSpPr>
          <p:nvPr>
            <p:ph type="sldNum" sz="quarter" idx="12"/>
          </p:nvPr>
        </p:nvSpPr>
        <p:spPr/>
        <p:txBody>
          <a:bodyPr/>
          <a:lstStyle/>
          <a:p>
            <a:fld id="{CA4CC9C0-8C0E-4296-9042-B732B412E3BF}" type="slidenum">
              <a:rPr lang="en-US" smtClean="0"/>
              <a:t>‹#›</a:t>
            </a:fld>
            <a:endParaRPr lang="en-US"/>
          </a:p>
        </p:txBody>
      </p:sp>
    </p:spTree>
    <p:extLst>
      <p:ext uri="{BB962C8B-B14F-4D97-AF65-F5344CB8AC3E}">
        <p14:creationId xmlns:p14="http://schemas.microsoft.com/office/powerpoint/2010/main" val="87718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5E273-3B52-4358-95EC-E67D4C1C4F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B98767-9E8A-4738-B4F1-5ED0A7A6D7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7009C-8AC2-4FE1-9FEF-84BC629F742B}"/>
              </a:ext>
            </a:extLst>
          </p:cNvPr>
          <p:cNvSpPr>
            <a:spLocks noGrp="1"/>
          </p:cNvSpPr>
          <p:nvPr>
            <p:ph type="dt" sz="half" idx="10"/>
          </p:nvPr>
        </p:nvSpPr>
        <p:spPr/>
        <p:txBody>
          <a:bodyPr/>
          <a:lstStyle/>
          <a:p>
            <a:fld id="{2139A676-DD6F-4B06-B07B-30B088EE0288}" type="datetimeFigureOut">
              <a:rPr lang="en-US" smtClean="0"/>
              <a:t>10/29/2024</a:t>
            </a:fld>
            <a:endParaRPr lang="en-US"/>
          </a:p>
        </p:txBody>
      </p:sp>
      <p:sp>
        <p:nvSpPr>
          <p:cNvPr id="5" name="Footer Placeholder 4">
            <a:extLst>
              <a:ext uri="{FF2B5EF4-FFF2-40B4-BE49-F238E27FC236}">
                <a16:creationId xmlns:a16="http://schemas.microsoft.com/office/drawing/2014/main" id="{2BCF080F-5D8F-49BF-B1E8-B96008EB6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2233C-8AFD-494C-9722-B937B74DB7B3}"/>
              </a:ext>
            </a:extLst>
          </p:cNvPr>
          <p:cNvSpPr>
            <a:spLocks noGrp="1"/>
          </p:cNvSpPr>
          <p:nvPr>
            <p:ph type="sldNum" sz="quarter" idx="12"/>
          </p:nvPr>
        </p:nvSpPr>
        <p:spPr/>
        <p:txBody>
          <a:bodyPr/>
          <a:lstStyle/>
          <a:p>
            <a:fld id="{CA4CC9C0-8C0E-4296-9042-B732B412E3BF}" type="slidenum">
              <a:rPr lang="en-US" smtClean="0"/>
              <a:t>‹#›</a:t>
            </a:fld>
            <a:endParaRPr lang="en-US"/>
          </a:p>
        </p:txBody>
      </p:sp>
    </p:spTree>
    <p:extLst>
      <p:ext uri="{BB962C8B-B14F-4D97-AF65-F5344CB8AC3E}">
        <p14:creationId xmlns:p14="http://schemas.microsoft.com/office/powerpoint/2010/main" val="94756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4823D-BD2B-453F-85F6-9E85B34D31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2A31C5-B96D-466F-87F5-05FE392693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5FA359-9BF8-414E-B779-0607938B9263}"/>
              </a:ext>
            </a:extLst>
          </p:cNvPr>
          <p:cNvSpPr>
            <a:spLocks noGrp="1"/>
          </p:cNvSpPr>
          <p:nvPr>
            <p:ph type="dt" sz="half" idx="10"/>
          </p:nvPr>
        </p:nvSpPr>
        <p:spPr/>
        <p:txBody>
          <a:bodyPr/>
          <a:lstStyle/>
          <a:p>
            <a:fld id="{2139A676-DD6F-4B06-B07B-30B088EE0288}" type="datetimeFigureOut">
              <a:rPr lang="en-US" smtClean="0"/>
              <a:t>10/29/2024</a:t>
            </a:fld>
            <a:endParaRPr lang="en-US"/>
          </a:p>
        </p:txBody>
      </p:sp>
      <p:sp>
        <p:nvSpPr>
          <p:cNvPr id="5" name="Footer Placeholder 4">
            <a:extLst>
              <a:ext uri="{FF2B5EF4-FFF2-40B4-BE49-F238E27FC236}">
                <a16:creationId xmlns:a16="http://schemas.microsoft.com/office/drawing/2014/main" id="{F7461283-BFC3-45C6-93E1-5147FFD56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9DDAA-DB60-486A-BD67-133A1CF15E8D}"/>
              </a:ext>
            </a:extLst>
          </p:cNvPr>
          <p:cNvSpPr>
            <a:spLocks noGrp="1"/>
          </p:cNvSpPr>
          <p:nvPr>
            <p:ph type="sldNum" sz="quarter" idx="12"/>
          </p:nvPr>
        </p:nvSpPr>
        <p:spPr/>
        <p:txBody>
          <a:bodyPr/>
          <a:lstStyle/>
          <a:p>
            <a:fld id="{CA4CC9C0-8C0E-4296-9042-B732B412E3BF}" type="slidenum">
              <a:rPr lang="en-US" smtClean="0"/>
              <a:t>‹#›</a:t>
            </a:fld>
            <a:endParaRPr lang="en-US"/>
          </a:p>
        </p:txBody>
      </p:sp>
    </p:spTree>
    <p:extLst>
      <p:ext uri="{BB962C8B-B14F-4D97-AF65-F5344CB8AC3E}">
        <p14:creationId xmlns:p14="http://schemas.microsoft.com/office/powerpoint/2010/main" val="67883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106F-B8C4-4A7F-947D-26B59873A6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70F72-0376-4821-BA79-07AD3F4301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E2BA02-AB6B-4561-87DC-88CFC3643F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AF8A38-A0F0-4FEF-BCEE-7BC1E35E382D}"/>
              </a:ext>
            </a:extLst>
          </p:cNvPr>
          <p:cNvSpPr>
            <a:spLocks noGrp="1"/>
          </p:cNvSpPr>
          <p:nvPr>
            <p:ph type="dt" sz="half" idx="10"/>
          </p:nvPr>
        </p:nvSpPr>
        <p:spPr/>
        <p:txBody>
          <a:bodyPr/>
          <a:lstStyle/>
          <a:p>
            <a:fld id="{2139A676-DD6F-4B06-B07B-30B088EE0288}" type="datetimeFigureOut">
              <a:rPr lang="en-US" smtClean="0"/>
              <a:t>10/29/2024</a:t>
            </a:fld>
            <a:endParaRPr lang="en-US"/>
          </a:p>
        </p:txBody>
      </p:sp>
      <p:sp>
        <p:nvSpPr>
          <p:cNvPr id="6" name="Footer Placeholder 5">
            <a:extLst>
              <a:ext uri="{FF2B5EF4-FFF2-40B4-BE49-F238E27FC236}">
                <a16:creationId xmlns:a16="http://schemas.microsoft.com/office/drawing/2014/main" id="{1C5692FD-5BE1-4D83-919A-CA4E8DB3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FE6784-D0F9-4BD3-B0DE-60A15532C240}"/>
              </a:ext>
            </a:extLst>
          </p:cNvPr>
          <p:cNvSpPr>
            <a:spLocks noGrp="1"/>
          </p:cNvSpPr>
          <p:nvPr>
            <p:ph type="sldNum" sz="quarter" idx="12"/>
          </p:nvPr>
        </p:nvSpPr>
        <p:spPr/>
        <p:txBody>
          <a:bodyPr/>
          <a:lstStyle/>
          <a:p>
            <a:fld id="{CA4CC9C0-8C0E-4296-9042-B732B412E3BF}" type="slidenum">
              <a:rPr lang="en-US" smtClean="0"/>
              <a:t>‹#›</a:t>
            </a:fld>
            <a:endParaRPr lang="en-US"/>
          </a:p>
        </p:txBody>
      </p:sp>
    </p:spTree>
    <p:extLst>
      <p:ext uri="{BB962C8B-B14F-4D97-AF65-F5344CB8AC3E}">
        <p14:creationId xmlns:p14="http://schemas.microsoft.com/office/powerpoint/2010/main" val="244801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E0871-A833-4CDD-BF87-9C456D7CA0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2FBACC-24FD-4A62-8E54-6302517067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3F79E6-9C0B-439F-B527-04FF03E5BF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595351-D913-463D-9F25-68142CAB7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D4A4D-A2B8-426A-BF55-D7F54CF4E6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5B2A9F-DF42-4E31-A9DA-ADC9E8C835C8}"/>
              </a:ext>
            </a:extLst>
          </p:cNvPr>
          <p:cNvSpPr>
            <a:spLocks noGrp="1"/>
          </p:cNvSpPr>
          <p:nvPr>
            <p:ph type="dt" sz="half" idx="10"/>
          </p:nvPr>
        </p:nvSpPr>
        <p:spPr/>
        <p:txBody>
          <a:bodyPr/>
          <a:lstStyle/>
          <a:p>
            <a:fld id="{2139A676-DD6F-4B06-B07B-30B088EE0288}" type="datetimeFigureOut">
              <a:rPr lang="en-US" smtClean="0"/>
              <a:t>10/29/2024</a:t>
            </a:fld>
            <a:endParaRPr lang="en-US"/>
          </a:p>
        </p:txBody>
      </p:sp>
      <p:sp>
        <p:nvSpPr>
          <p:cNvPr id="8" name="Footer Placeholder 7">
            <a:extLst>
              <a:ext uri="{FF2B5EF4-FFF2-40B4-BE49-F238E27FC236}">
                <a16:creationId xmlns:a16="http://schemas.microsoft.com/office/drawing/2014/main" id="{6853BA89-4873-479B-A6C2-13AD4AF7B5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0BFECD-82F6-4A84-BE13-1739AF393717}"/>
              </a:ext>
            </a:extLst>
          </p:cNvPr>
          <p:cNvSpPr>
            <a:spLocks noGrp="1"/>
          </p:cNvSpPr>
          <p:nvPr>
            <p:ph type="sldNum" sz="quarter" idx="12"/>
          </p:nvPr>
        </p:nvSpPr>
        <p:spPr/>
        <p:txBody>
          <a:bodyPr/>
          <a:lstStyle/>
          <a:p>
            <a:fld id="{CA4CC9C0-8C0E-4296-9042-B732B412E3BF}" type="slidenum">
              <a:rPr lang="en-US" smtClean="0"/>
              <a:t>‹#›</a:t>
            </a:fld>
            <a:endParaRPr lang="en-US"/>
          </a:p>
        </p:txBody>
      </p:sp>
    </p:spTree>
    <p:extLst>
      <p:ext uri="{BB962C8B-B14F-4D97-AF65-F5344CB8AC3E}">
        <p14:creationId xmlns:p14="http://schemas.microsoft.com/office/powerpoint/2010/main" val="369881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52E8-C06B-4459-8D00-651C03333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F4AAE3-EC46-47F6-85A2-747C5C93B35C}"/>
              </a:ext>
            </a:extLst>
          </p:cNvPr>
          <p:cNvSpPr>
            <a:spLocks noGrp="1"/>
          </p:cNvSpPr>
          <p:nvPr>
            <p:ph type="dt" sz="half" idx="10"/>
          </p:nvPr>
        </p:nvSpPr>
        <p:spPr/>
        <p:txBody>
          <a:bodyPr/>
          <a:lstStyle/>
          <a:p>
            <a:fld id="{2139A676-DD6F-4B06-B07B-30B088EE0288}" type="datetimeFigureOut">
              <a:rPr lang="en-US" smtClean="0"/>
              <a:t>10/29/2024</a:t>
            </a:fld>
            <a:endParaRPr lang="en-US"/>
          </a:p>
        </p:txBody>
      </p:sp>
      <p:sp>
        <p:nvSpPr>
          <p:cNvPr id="4" name="Footer Placeholder 3">
            <a:extLst>
              <a:ext uri="{FF2B5EF4-FFF2-40B4-BE49-F238E27FC236}">
                <a16:creationId xmlns:a16="http://schemas.microsoft.com/office/drawing/2014/main" id="{3CD0EA15-9CBC-458B-BED9-E117E66621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6A3944-58C2-4DBB-B6C1-BAC2818DE8E8}"/>
              </a:ext>
            </a:extLst>
          </p:cNvPr>
          <p:cNvSpPr>
            <a:spLocks noGrp="1"/>
          </p:cNvSpPr>
          <p:nvPr>
            <p:ph type="sldNum" sz="quarter" idx="12"/>
          </p:nvPr>
        </p:nvSpPr>
        <p:spPr/>
        <p:txBody>
          <a:bodyPr/>
          <a:lstStyle/>
          <a:p>
            <a:fld id="{CA4CC9C0-8C0E-4296-9042-B732B412E3BF}" type="slidenum">
              <a:rPr lang="en-US" smtClean="0"/>
              <a:t>‹#›</a:t>
            </a:fld>
            <a:endParaRPr lang="en-US"/>
          </a:p>
        </p:txBody>
      </p:sp>
    </p:spTree>
    <p:extLst>
      <p:ext uri="{BB962C8B-B14F-4D97-AF65-F5344CB8AC3E}">
        <p14:creationId xmlns:p14="http://schemas.microsoft.com/office/powerpoint/2010/main" val="272507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28E135-3E7C-4487-AB8E-8E73905DD953}"/>
              </a:ext>
            </a:extLst>
          </p:cNvPr>
          <p:cNvSpPr>
            <a:spLocks noGrp="1"/>
          </p:cNvSpPr>
          <p:nvPr>
            <p:ph type="dt" sz="half" idx="10"/>
          </p:nvPr>
        </p:nvSpPr>
        <p:spPr/>
        <p:txBody>
          <a:bodyPr/>
          <a:lstStyle/>
          <a:p>
            <a:fld id="{2139A676-DD6F-4B06-B07B-30B088EE0288}" type="datetimeFigureOut">
              <a:rPr lang="en-US" smtClean="0"/>
              <a:t>10/29/2024</a:t>
            </a:fld>
            <a:endParaRPr lang="en-US"/>
          </a:p>
        </p:txBody>
      </p:sp>
      <p:sp>
        <p:nvSpPr>
          <p:cNvPr id="3" name="Footer Placeholder 2">
            <a:extLst>
              <a:ext uri="{FF2B5EF4-FFF2-40B4-BE49-F238E27FC236}">
                <a16:creationId xmlns:a16="http://schemas.microsoft.com/office/drawing/2014/main" id="{6217E339-C9A5-4995-B0BB-C6A8671D8C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B6B414-C71D-4457-80D4-DA545FCB7117}"/>
              </a:ext>
            </a:extLst>
          </p:cNvPr>
          <p:cNvSpPr>
            <a:spLocks noGrp="1"/>
          </p:cNvSpPr>
          <p:nvPr>
            <p:ph type="sldNum" sz="quarter" idx="12"/>
          </p:nvPr>
        </p:nvSpPr>
        <p:spPr/>
        <p:txBody>
          <a:bodyPr/>
          <a:lstStyle/>
          <a:p>
            <a:fld id="{CA4CC9C0-8C0E-4296-9042-B732B412E3BF}" type="slidenum">
              <a:rPr lang="en-US" smtClean="0"/>
              <a:t>‹#›</a:t>
            </a:fld>
            <a:endParaRPr lang="en-US"/>
          </a:p>
        </p:txBody>
      </p:sp>
    </p:spTree>
    <p:extLst>
      <p:ext uri="{BB962C8B-B14F-4D97-AF65-F5344CB8AC3E}">
        <p14:creationId xmlns:p14="http://schemas.microsoft.com/office/powerpoint/2010/main" val="43858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2191-8B65-4B6D-9E73-55BF33A4C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59CAEB-269A-4944-8A2F-EBEFAA4FE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E9B853-9CCA-4C2A-A823-9C9BC311A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9D42FB-BB49-4752-B6D6-16B3322EBBE8}"/>
              </a:ext>
            </a:extLst>
          </p:cNvPr>
          <p:cNvSpPr>
            <a:spLocks noGrp="1"/>
          </p:cNvSpPr>
          <p:nvPr>
            <p:ph type="dt" sz="half" idx="10"/>
          </p:nvPr>
        </p:nvSpPr>
        <p:spPr/>
        <p:txBody>
          <a:bodyPr/>
          <a:lstStyle/>
          <a:p>
            <a:fld id="{2139A676-DD6F-4B06-B07B-30B088EE0288}" type="datetimeFigureOut">
              <a:rPr lang="en-US" smtClean="0"/>
              <a:t>10/29/2024</a:t>
            </a:fld>
            <a:endParaRPr lang="en-US"/>
          </a:p>
        </p:txBody>
      </p:sp>
      <p:sp>
        <p:nvSpPr>
          <p:cNvPr id="6" name="Footer Placeholder 5">
            <a:extLst>
              <a:ext uri="{FF2B5EF4-FFF2-40B4-BE49-F238E27FC236}">
                <a16:creationId xmlns:a16="http://schemas.microsoft.com/office/drawing/2014/main" id="{343555EE-34A9-442A-A4BF-F45133D5F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94E107-DBE8-4905-9625-4E2C57257361}"/>
              </a:ext>
            </a:extLst>
          </p:cNvPr>
          <p:cNvSpPr>
            <a:spLocks noGrp="1"/>
          </p:cNvSpPr>
          <p:nvPr>
            <p:ph type="sldNum" sz="quarter" idx="12"/>
          </p:nvPr>
        </p:nvSpPr>
        <p:spPr/>
        <p:txBody>
          <a:bodyPr/>
          <a:lstStyle/>
          <a:p>
            <a:fld id="{CA4CC9C0-8C0E-4296-9042-B732B412E3BF}" type="slidenum">
              <a:rPr lang="en-US" smtClean="0"/>
              <a:t>‹#›</a:t>
            </a:fld>
            <a:endParaRPr lang="en-US"/>
          </a:p>
        </p:txBody>
      </p:sp>
    </p:spTree>
    <p:extLst>
      <p:ext uri="{BB962C8B-B14F-4D97-AF65-F5344CB8AC3E}">
        <p14:creationId xmlns:p14="http://schemas.microsoft.com/office/powerpoint/2010/main" val="2886062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C700-52DE-4FD4-9922-FC3FBFDFA3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81C8AB-1056-45E4-A836-05F97AB80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78F0C7-C902-4DDB-99DB-A0C43DC61F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ABD001-C95A-4B3A-AD95-4930E5251727}"/>
              </a:ext>
            </a:extLst>
          </p:cNvPr>
          <p:cNvSpPr>
            <a:spLocks noGrp="1"/>
          </p:cNvSpPr>
          <p:nvPr>
            <p:ph type="dt" sz="half" idx="10"/>
          </p:nvPr>
        </p:nvSpPr>
        <p:spPr/>
        <p:txBody>
          <a:bodyPr/>
          <a:lstStyle/>
          <a:p>
            <a:fld id="{2139A676-DD6F-4B06-B07B-30B088EE0288}" type="datetimeFigureOut">
              <a:rPr lang="en-US" smtClean="0"/>
              <a:t>10/29/2024</a:t>
            </a:fld>
            <a:endParaRPr lang="en-US"/>
          </a:p>
        </p:txBody>
      </p:sp>
      <p:sp>
        <p:nvSpPr>
          <p:cNvPr id="6" name="Footer Placeholder 5">
            <a:extLst>
              <a:ext uri="{FF2B5EF4-FFF2-40B4-BE49-F238E27FC236}">
                <a16:creationId xmlns:a16="http://schemas.microsoft.com/office/drawing/2014/main" id="{15BC1AE9-23A7-4576-9FF7-EB999BD32C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AC7A52-5EFA-4EC6-9D3A-954B45E91D06}"/>
              </a:ext>
            </a:extLst>
          </p:cNvPr>
          <p:cNvSpPr>
            <a:spLocks noGrp="1"/>
          </p:cNvSpPr>
          <p:nvPr>
            <p:ph type="sldNum" sz="quarter" idx="12"/>
          </p:nvPr>
        </p:nvSpPr>
        <p:spPr/>
        <p:txBody>
          <a:bodyPr/>
          <a:lstStyle/>
          <a:p>
            <a:fld id="{CA4CC9C0-8C0E-4296-9042-B732B412E3BF}" type="slidenum">
              <a:rPr lang="en-US" smtClean="0"/>
              <a:t>‹#›</a:t>
            </a:fld>
            <a:endParaRPr lang="en-US"/>
          </a:p>
        </p:txBody>
      </p:sp>
    </p:spTree>
    <p:extLst>
      <p:ext uri="{BB962C8B-B14F-4D97-AF65-F5344CB8AC3E}">
        <p14:creationId xmlns:p14="http://schemas.microsoft.com/office/powerpoint/2010/main" val="75931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F49560-3682-47E3-AC60-DD4740B458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89F77E-AC63-4567-80D8-7C60FF1099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52EF6-EE78-4C32-BA06-8D76A344DD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9A676-DD6F-4B06-B07B-30B088EE0288}" type="datetimeFigureOut">
              <a:rPr lang="en-US" smtClean="0"/>
              <a:t>10/29/2024</a:t>
            </a:fld>
            <a:endParaRPr lang="en-US"/>
          </a:p>
        </p:txBody>
      </p:sp>
      <p:sp>
        <p:nvSpPr>
          <p:cNvPr id="5" name="Footer Placeholder 4">
            <a:extLst>
              <a:ext uri="{FF2B5EF4-FFF2-40B4-BE49-F238E27FC236}">
                <a16:creationId xmlns:a16="http://schemas.microsoft.com/office/drawing/2014/main" id="{7135D22E-EE9D-401A-9A74-47CCB371E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F2B2DA-D60C-4408-A10A-1B8A7FC5C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CC9C0-8C0E-4296-9042-B732B412E3BF}" type="slidenum">
              <a:rPr lang="en-US" smtClean="0"/>
              <a:t>‹#›</a:t>
            </a:fld>
            <a:endParaRPr lang="en-US"/>
          </a:p>
        </p:txBody>
      </p:sp>
    </p:spTree>
    <p:extLst>
      <p:ext uri="{BB962C8B-B14F-4D97-AF65-F5344CB8AC3E}">
        <p14:creationId xmlns:p14="http://schemas.microsoft.com/office/powerpoint/2010/main" val="1955330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149" name="Rectangle 14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ight Triangle 14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678FB7-7CB3-418E-93E8-9EAE93A6E84E}"/>
              </a:ext>
            </a:extLst>
          </p:cNvPr>
          <p:cNvSpPr>
            <a:spLocks noGrp="1"/>
          </p:cNvSpPr>
          <p:nvPr>
            <p:ph type="ctrTitle"/>
          </p:nvPr>
        </p:nvSpPr>
        <p:spPr>
          <a:xfrm>
            <a:off x="6795852" y="1088415"/>
            <a:ext cx="4360324" cy="4270165"/>
          </a:xfrm>
        </p:spPr>
        <p:txBody>
          <a:bodyPr anchor="b">
            <a:normAutofit/>
          </a:bodyPr>
          <a:lstStyle/>
          <a:p>
            <a:pPr algn="l"/>
            <a:br>
              <a:rPr lang="en-US" sz="5600" b="1" dirty="0"/>
            </a:br>
            <a:r>
              <a:rPr lang="en-US" sz="5600" b="1" dirty="0"/>
              <a:t>2024 FRRCL Survey Results</a:t>
            </a:r>
          </a:p>
        </p:txBody>
      </p:sp>
      <p:sp>
        <p:nvSpPr>
          <p:cNvPr id="3" name="Subtitle 2">
            <a:extLst>
              <a:ext uri="{FF2B5EF4-FFF2-40B4-BE49-F238E27FC236}">
                <a16:creationId xmlns:a16="http://schemas.microsoft.com/office/drawing/2014/main" id="{093CFB04-F686-4054-B76E-AC5EBB4266F8}"/>
              </a:ext>
            </a:extLst>
          </p:cNvPr>
          <p:cNvSpPr>
            <a:spLocks noGrp="1"/>
          </p:cNvSpPr>
          <p:nvPr>
            <p:ph type="subTitle" idx="1"/>
          </p:nvPr>
        </p:nvSpPr>
        <p:spPr>
          <a:xfrm>
            <a:off x="6889831" y="4582814"/>
            <a:ext cx="3838419" cy="1312657"/>
          </a:xfrm>
        </p:spPr>
        <p:txBody>
          <a:bodyPr anchor="t">
            <a:normAutofit lnSpcReduction="10000"/>
          </a:bodyPr>
          <a:lstStyle/>
          <a:p>
            <a:pPr algn="l"/>
            <a:endParaRPr lang="en-US" sz="2000" dirty="0"/>
          </a:p>
          <a:p>
            <a:pPr algn="l"/>
            <a:endParaRPr lang="en-US" sz="2000" dirty="0"/>
          </a:p>
          <a:p>
            <a:pPr algn="l"/>
            <a:r>
              <a:rPr lang="en-US" sz="2000" dirty="0"/>
              <a:t>Resource Protection Committee            </a:t>
            </a:r>
            <a:r>
              <a:rPr lang="en-US" sz="1600" dirty="0"/>
              <a:t>November 5, 2024</a:t>
            </a:r>
          </a:p>
        </p:txBody>
      </p:sp>
      <p:sp>
        <p:nvSpPr>
          <p:cNvPr id="151" name="Rectangle 150">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10;&#10;Description automatically generated">
            <a:extLst>
              <a:ext uri="{FF2B5EF4-FFF2-40B4-BE49-F238E27FC236}">
                <a16:creationId xmlns:a16="http://schemas.microsoft.com/office/drawing/2014/main" id="{FC3DCA09-A80D-1CF5-E106-A40F8821B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3407018"/>
          </a:xfrm>
          <a:prstGeom prst="rect">
            <a:avLst/>
          </a:prstGeom>
        </p:spPr>
      </p:pic>
    </p:spTree>
    <p:extLst>
      <p:ext uri="{BB962C8B-B14F-4D97-AF65-F5344CB8AC3E}">
        <p14:creationId xmlns:p14="http://schemas.microsoft.com/office/powerpoint/2010/main" val="156671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83DF4-7F7C-4FA2-8841-ED1F73D89F17}"/>
              </a:ext>
            </a:extLst>
          </p:cNvPr>
          <p:cNvSpPr>
            <a:spLocks noGrp="1"/>
          </p:cNvSpPr>
          <p:nvPr>
            <p:ph type="title"/>
          </p:nvPr>
        </p:nvSpPr>
        <p:spPr>
          <a:xfrm>
            <a:off x="0" y="10660"/>
            <a:ext cx="7162800" cy="920673"/>
          </a:xfrm>
          <a:solidFill>
            <a:schemeClr val="accent6">
              <a:lumMod val="50000"/>
            </a:schemeClr>
          </a:solidFill>
        </p:spPr>
        <p:txBody>
          <a:bodyPr/>
          <a:lstStyle/>
          <a:p>
            <a:r>
              <a:rPr lang="en-US" b="1" dirty="0">
                <a:solidFill>
                  <a:schemeClr val="bg1"/>
                </a:solidFill>
              </a:rPr>
              <a:t>Background and Results </a:t>
            </a:r>
          </a:p>
        </p:txBody>
      </p:sp>
      <p:sp>
        <p:nvSpPr>
          <p:cNvPr id="3" name="Content Placeholder 2">
            <a:extLst>
              <a:ext uri="{FF2B5EF4-FFF2-40B4-BE49-F238E27FC236}">
                <a16:creationId xmlns:a16="http://schemas.microsoft.com/office/drawing/2014/main" id="{17E6EEDA-52C7-4E02-A0EB-1922B325A3F2}"/>
              </a:ext>
            </a:extLst>
          </p:cNvPr>
          <p:cNvSpPr>
            <a:spLocks noGrp="1"/>
          </p:cNvSpPr>
          <p:nvPr>
            <p:ph idx="1"/>
          </p:nvPr>
        </p:nvSpPr>
        <p:spPr>
          <a:xfrm>
            <a:off x="162560" y="931333"/>
            <a:ext cx="10720518" cy="5040255"/>
          </a:xfrm>
          <a:solidFill>
            <a:schemeClr val="accent6">
              <a:lumMod val="20000"/>
              <a:lumOff val="80000"/>
            </a:schemeClr>
          </a:solidFill>
        </p:spPr>
        <p:txBody>
          <a:bodyPr>
            <a:normAutofit/>
          </a:bodyPr>
          <a:lstStyle/>
          <a:p>
            <a:pPr marL="0" indent="0" fontAlgn="base">
              <a:buNone/>
            </a:pPr>
            <a:r>
              <a:rPr lang="en-US" sz="1600" dirty="0">
                <a:solidFill>
                  <a:srgbClr val="333333"/>
                </a:solidFill>
                <a:latin typeface="Open Sans" panose="020B0606030504020204" pitchFamily="34" charset="0"/>
              </a:rPr>
              <a:t>The 2024 Fire Risk Reduction Community List Survey opened October 1</a:t>
            </a:r>
            <a:r>
              <a:rPr lang="en-US" sz="1600" baseline="30000" dirty="0">
                <a:solidFill>
                  <a:srgbClr val="333333"/>
                </a:solidFill>
                <a:latin typeface="Open Sans" panose="020B0606030504020204" pitchFamily="34" charset="0"/>
              </a:rPr>
              <a:t>st</a:t>
            </a:r>
            <a:r>
              <a:rPr lang="en-US" sz="1600" dirty="0">
                <a:solidFill>
                  <a:srgbClr val="333333"/>
                </a:solidFill>
                <a:latin typeface="Open Sans" panose="020B0606030504020204" pitchFamily="34" charset="0"/>
              </a:rPr>
              <a:t> and closed October 15</a:t>
            </a:r>
            <a:r>
              <a:rPr lang="en-US" sz="1600" baseline="30000" dirty="0">
                <a:solidFill>
                  <a:srgbClr val="333333"/>
                </a:solidFill>
                <a:latin typeface="Open Sans" panose="020B0606030504020204" pitchFamily="34" charset="0"/>
              </a:rPr>
              <a:t>th</a:t>
            </a:r>
            <a:r>
              <a:rPr lang="en-US" sz="1600" dirty="0">
                <a:solidFill>
                  <a:srgbClr val="333333"/>
                </a:solidFill>
                <a:latin typeface="Open Sans" panose="020B0606030504020204" pitchFamily="34" charset="0"/>
              </a:rPr>
              <a:t>. The survey was sent to all 2022 and 2024 applicants and posted on the Board’s website. 60 responses were recorded. </a:t>
            </a:r>
          </a:p>
          <a:p>
            <a:pPr marL="0" indent="0" fontAlgn="base">
              <a:buNone/>
            </a:pPr>
            <a:r>
              <a:rPr lang="en-US" sz="1400" b="1" dirty="0">
                <a:solidFill>
                  <a:srgbClr val="333333"/>
                </a:solidFill>
                <a:latin typeface="Open Sans" panose="020B0606030504020204" pitchFamily="34" charset="0"/>
              </a:rPr>
              <a:t>Survey Demographics: </a:t>
            </a:r>
          </a:p>
          <a:p>
            <a:pPr fontAlgn="base"/>
            <a:r>
              <a:rPr lang="en-US" sz="1400" dirty="0">
                <a:solidFill>
                  <a:srgbClr val="333333"/>
                </a:solidFill>
                <a:latin typeface="Open Sans" panose="020B0606030504020204" pitchFamily="34" charset="0"/>
              </a:rPr>
              <a:t>29% of respondents have never applied for the FRRCL but were interested in applying in the future.</a:t>
            </a:r>
          </a:p>
          <a:p>
            <a:pPr fontAlgn="base"/>
            <a:r>
              <a:rPr lang="en-US" sz="1400" dirty="0">
                <a:solidFill>
                  <a:srgbClr val="333333"/>
                </a:solidFill>
                <a:latin typeface="Open Sans" panose="020B0606030504020204" pitchFamily="34" charset="0"/>
              </a:rPr>
              <a:t> 50% of respondents were Cities or Counties, 50% Special Districts, 0% Tribes.</a:t>
            </a:r>
          </a:p>
          <a:p>
            <a:pPr fontAlgn="base"/>
            <a:r>
              <a:rPr lang="en-US" sz="1400" dirty="0">
                <a:solidFill>
                  <a:srgbClr val="333333"/>
                </a:solidFill>
                <a:latin typeface="Open Sans" panose="020B0606030504020204" pitchFamily="34" charset="0"/>
              </a:rPr>
              <a:t>97% of respondents who had applied in 2022 and/or 2024 indicated their agency planned on re-applying</a:t>
            </a:r>
            <a:r>
              <a:rPr lang="en-US" sz="1600" dirty="0">
                <a:solidFill>
                  <a:srgbClr val="333333"/>
                </a:solidFill>
                <a:latin typeface="Open Sans" panose="020B0606030504020204" pitchFamily="34" charset="0"/>
              </a:rPr>
              <a:t>.  </a:t>
            </a:r>
          </a:p>
          <a:p>
            <a:pPr marL="0" indent="0" algn="ctr" fontAlgn="base">
              <a:buNone/>
            </a:pPr>
            <a:r>
              <a:rPr lang="en-US" sz="1600" b="1" dirty="0">
                <a:solidFill>
                  <a:srgbClr val="333333"/>
                </a:solidFill>
                <a:latin typeface="Open Sans" panose="020B0606030504020204" pitchFamily="34" charset="0"/>
              </a:rPr>
              <a:t>Public Awareness:</a:t>
            </a:r>
          </a:p>
          <a:p>
            <a:pPr marL="0" indent="0" fontAlgn="base">
              <a:buNone/>
            </a:pPr>
            <a:r>
              <a:rPr lang="en-US" sz="1600" b="1" dirty="0">
                <a:solidFill>
                  <a:srgbClr val="333333"/>
                </a:solidFill>
                <a:highlight>
                  <a:srgbClr val="FFFFFF"/>
                </a:highlight>
                <a:latin typeface="Open Sans" panose="020B0606030504020204" pitchFamily="34" charset="0"/>
              </a:rPr>
              <a:t> </a:t>
            </a:r>
          </a:p>
          <a:p>
            <a:pPr marL="0" indent="0" fontAlgn="base">
              <a:buNone/>
            </a:pPr>
            <a:endParaRPr lang="en-US" sz="1600" dirty="0">
              <a:solidFill>
                <a:srgbClr val="333333"/>
              </a:solidFill>
              <a:highlight>
                <a:srgbClr val="FFFFFF"/>
              </a:highlight>
              <a:latin typeface="Open Sans" panose="020B0606030504020204" pitchFamily="34" charset="0"/>
            </a:endParaRPr>
          </a:p>
          <a:p>
            <a:pPr fontAlgn="base"/>
            <a:endParaRPr lang="en-US" sz="1600" dirty="0">
              <a:solidFill>
                <a:srgbClr val="333333"/>
              </a:solidFill>
              <a:highlight>
                <a:srgbClr val="FFFFFF"/>
              </a:highlight>
              <a:latin typeface="Open Sans" panose="020B0606030504020204" pitchFamily="34" charset="0"/>
            </a:endParaRPr>
          </a:p>
          <a:p>
            <a:pPr fontAlgn="base"/>
            <a:endParaRPr lang="en-US" sz="1600" dirty="0">
              <a:solidFill>
                <a:srgbClr val="333333"/>
              </a:solidFill>
              <a:highlight>
                <a:srgbClr val="FFFFFF"/>
              </a:highlight>
              <a:latin typeface="Open Sans" panose="020B0606030504020204" pitchFamily="34" charset="0"/>
            </a:endParaRPr>
          </a:p>
          <a:p>
            <a:pPr marL="0" indent="0" fontAlgn="base">
              <a:buNone/>
            </a:pPr>
            <a:endParaRPr lang="en-US" sz="1600" b="0" i="0" dirty="0">
              <a:solidFill>
                <a:srgbClr val="333333"/>
              </a:solidFill>
              <a:effectLst/>
              <a:highlight>
                <a:srgbClr val="FFFFFF"/>
              </a:highlight>
              <a:latin typeface="Open Sans" panose="020B0606030504020204" pitchFamily="34" charset="0"/>
            </a:endParaRPr>
          </a:p>
        </p:txBody>
      </p:sp>
      <p:sp>
        <p:nvSpPr>
          <p:cNvPr id="4" name="TextBox 3">
            <a:extLst>
              <a:ext uri="{FF2B5EF4-FFF2-40B4-BE49-F238E27FC236}">
                <a16:creationId xmlns:a16="http://schemas.microsoft.com/office/drawing/2014/main" id="{A7E54B00-935D-8D93-B2EA-8F97732371EB}"/>
              </a:ext>
            </a:extLst>
          </p:cNvPr>
          <p:cNvSpPr txBox="1"/>
          <p:nvPr/>
        </p:nvSpPr>
        <p:spPr>
          <a:xfrm>
            <a:off x="542847" y="1233808"/>
            <a:ext cx="10152529" cy="369332"/>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9307F361-17D3-AFA0-3C64-C8934E5C5B60}"/>
              </a:ext>
            </a:extLst>
          </p:cNvPr>
          <p:cNvPicPr>
            <a:picLocks noChangeAspect="1"/>
          </p:cNvPicPr>
          <p:nvPr/>
        </p:nvPicPr>
        <p:blipFill>
          <a:blip r:embed="rId3"/>
          <a:stretch>
            <a:fillRect/>
          </a:stretch>
        </p:blipFill>
        <p:spPr>
          <a:xfrm>
            <a:off x="977438" y="3232503"/>
            <a:ext cx="4115105" cy="2891485"/>
          </a:xfrm>
          <a:prstGeom prst="rect">
            <a:avLst/>
          </a:prstGeom>
          <a:ln>
            <a:solidFill>
              <a:schemeClr val="tx1"/>
            </a:solidFill>
          </a:ln>
        </p:spPr>
      </p:pic>
      <p:sp>
        <p:nvSpPr>
          <p:cNvPr id="8" name="TextBox 7">
            <a:extLst>
              <a:ext uri="{FF2B5EF4-FFF2-40B4-BE49-F238E27FC236}">
                <a16:creationId xmlns:a16="http://schemas.microsoft.com/office/drawing/2014/main" id="{5CDBA724-386D-BFBA-DC8B-AF16D527FBE2}"/>
              </a:ext>
            </a:extLst>
          </p:cNvPr>
          <p:cNvSpPr txBox="1"/>
          <p:nvPr/>
        </p:nvSpPr>
        <p:spPr>
          <a:xfrm>
            <a:off x="1874366" y="3325258"/>
            <a:ext cx="2804160" cy="261610"/>
          </a:xfrm>
          <a:prstGeom prst="rect">
            <a:avLst/>
          </a:prstGeom>
          <a:noFill/>
        </p:spPr>
        <p:txBody>
          <a:bodyPr wrap="square" rtlCol="0">
            <a:spAutoFit/>
          </a:bodyPr>
          <a:lstStyle/>
          <a:p>
            <a:r>
              <a:rPr lang="en-US" sz="1100" b="1" u="sng" dirty="0"/>
              <a:t>How did you hear about FRRCL? </a:t>
            </a:r>
          </a:p>
        </p:txBody>
      </p:sp>
      <p:sp>
        <p:nvSpPr>
          <p:cNvPr id="12" name="TextBox 11">
            <a:extLst>
              <a:ext uri="{FF2B5EF4-FFF2-40B4-BE49-F238E27FC236}">
                <a16:creationId xmlns:a16="http://schemas.microsoft.com/office/drawing/2014/main" id="{5D7420D1-D0D4-1066-ADA5-99F33570286D}"/>
              </a:ext>
            </a:extLst>
          </p:cNvPr>
          <p:cNvSpPr txBox="1"/>
          <p:nvPr/>
        </p:nvSpPr>
        <p:spPr>
          <a:xfrm>
            <a:off x="928551" y="6184493"/>
            <a:ext cx="3983178" cy="646331"/>
          </a:xfrm>
          <a:prstGeom prst="rect">
            <a:avLst/>
          </a:prstGeom>
          <a:noFill/>
        </p:spPr>
        <p:txBody>
          <a:bodyPr wrap="square" rtlCol="0">
            <a:spAutoFit/>
          </a:bodyPr>
          <a:lstStyle/>
          <a:p>
            <a:pPr marL="171450" indent="-171450" fontAlgn="base">
              <a:buFont typeface="Arial" panose="020B0604020202020204" pitchFamily="34" charset="0"/>
              <a:buChar char="•"/>
            </a:pPr>
            <a:r>
              <a:rPr lang="en-US" sz="1200" dirty="0">
                <a:solidFill>
                  <a:srgbClr val="333333"/>
                </a:solidFill>
                <a:latin typeface="Open Sans" panose="020B0606030504020204" pitchFamily="34" charset="0"/>
              </a:rPr>
              <a:t>Learning about the program through colleagues and other jurisdictions was the most poplar answer (43%) . </a:t>
            </a:r>
            <a:endParaRPr lang="en-US" sz="1200" b="1" dirty="0">
              <a:solidFill>
                <a:srgbClr val="333333"/>
              </a:solidFill>
              <a:latin typeface="Open Sans" panose="020B0606030504020204" pitchFamily="34" charset="0"/>
            </a:endParaRPr>
          </a:p>
        </p:txBody>
      </p:sp>
      <p:sp>
        <p:nvSpPr>
          <p:cNvPr id="13" name="TextBox 12">
            <a:extLst>
              <a:ext uri="{FF2B5EF4-FFF2-40B4-BE49-F238E27FC236}">
                <a16:creationId xmlns:a16="http://schemas.microsoft.com/office/drawing/2014/main" id="{87AB33CB-85D9-3866-01C8-B56A48AB1528}"/>
              </a:ext>
            </a:extLst>
          </p:cNvPr>
          <p:cNvSpPr txBox="1"/>
          <p:nvPr/>
        </p:nvSpPr>
        <p:spPr>
          <a:xfrm rot="16200000">
            <a:off x="1624174" y="4752920"/>
            <a:ext cx="1897554" cy="246221"/>
          </a:xfrm>
          <a:prstGeom prst="rect">
            <a:avLst/>
          </a:prstGeom>
          <a:noFill/>
        </p:spPr>
        <p:txBody>
          <a:bodyPr wrap="square" rtlCol="0">
            <a:spAutoFit/>
          </a:bodyPr>
          <a:lstStyle/>
          <a:p>
            <a:r>
              <a:rPr lang="en-US" sz="1000" b="1" dirty="0"/>
              <a:t>Colleagues/other jurisdictions </a:t>
            </a:r>
          </a:p>
        </p:txBody>
      </p:sp>
      <p:sp>
        <p:nvSpPr>
          <p:cNvPr id="14" name="TextBox 13">
            <a:extLst>
              <a:ext uri="{FF2B5EF4-FFF2-40B4-BE49-F238E27FC236}">
                <a16:creationId xmlns:a16="http://schemas.microsoft.com/office/drawing/2014/main" id="{932774FA-330D-2862-EA68-EB7895C9F034}"/>
              </a:ext>
            </a:extLst>
          </p:cNvPr>
          <p:cNvSpPr txBox="1"/>
          <p:nvPr/>
        </p:nvSpPr>
        <p:spPr>
          <a:xfrm rot="16200000">
            <a:off x="1176567" y="4752921"/>
            <a:ext cx="1897554" cy="246221"/>
          </a:xfrm>
          <a:prstGeom prst="rect">
            <a:avLst/>
          </a:prstGeom>
          <a:noFill/>
        </p:spPr>
        <p:txBody>
          <a:bodyPr wrap="square" rtlCol="0">
            <a:spAutoFit/>
          </a:bodyPr>
          <a:lstStyle/>
          <a:p>
            <a:r>
              <a:rPr lang="en-US" sz="1000" b="1" dirty="0"/>
              <a:t>CAL FIRE  </a:t>
            </a:r>
          </a:p>
        </p:txBody>
      </p:sp>
      <p:sp>
        <p:nvSpPr>
          <p:cNvPr id="15" name="TextBox 14">
            <a:extLst>
              <a:ext uri="{FF2B5EF4-FFF2-40B4-BE49-F238E27FC236}">
                <a16:creationId xmlns:a16="http://schemas.microsoft.com/office/drawing/2014/main" id="{E133722D-7F10-9C85-29E0-F2909906E90D}"/>
              </a:ext>
            </a:extLst>
          </p:cNvPr>
          <p:cNvSpPr txBox="1"/>
          <p:nvPr/>
        </p:nvSpPr>
        <p:spPr>
          <a:xfrm rot="16200000">
            <a:off x="735541" y="4752922"/>
            <a:ext cx="1897554" cy="246221"/>
          </a:xfrm>
          <a:prstGeom prst="rect">
            <a:avLst/>
          </a:prstGeom>
          <a:noFill/>
        </p:spPr>
        <p:txBody>
          <a:bodyPr wrap="square" rtlCol="0">
            <a:spAutoFit/>
          </a:bodyPr>
          <a:lstStyle/>
          <a:p>
            <a:r>
              <a:rPr lang="en-US" sz="1000" b="1" dirty="0"/>
              <a:t>Board of Forestry  </a:t>
            </a:r>
          </a:p>
        </p:txBody>
      </p:sp>
      <p:sp>
        <p:nvSpPr>
          <p:cNvPr id="17" name="TextBox 16">
            <a:extLst>
              <a:ext uri="{FF2B5EF4-FFF2-40B4-BE49-F238E27FC236}">
                <a16:creationId xmlns:a16="http://schemas.microsoft.com/office/drawing/2014/main" id="{337478D9-1277-B3B4-D955-CBB144A0B493}"/>
              </a:ext>
            </a:extLst>
          </p:cNvPr>
          <p:cNvSpPr txBox="1"/>
          <p:nvPr/>
        </p:nvSpPr>
        <p:spPr>
          <a:xfrm rot="16200000">
            <a:off x="2065201" y="4762316"/>
            <a:ext cx="1897554" cy="246221"/>
          </a:xfrm>
          <a:prstGeom prst="rect">
            <a:avLst/>
          </a:prstGeom>
          <a:noFill/>
        </p:spPr>
        <p:txBody>
          <a:bodyPr wrap="square" rtlCol="0">
            <a:spAutoFit/>
          </a:bodyPr>
          <a:lstStyle/>
          <a:p>
            <a:r>
              <a:rPr lang="en-US" sz="1000" dirty="0"/>
              <a:t>L</a:t>
            </a:r>
            <a:r>
              <a:rPr lang="en-US" sz="1000" b="1" dirty="0"/>
              <a:t>egislation </a:t>
            </a:r>
            <a:r>
              <a:rPr lang="en-US" sz="1000" dirty="0"/>
              <a:t> </a:t>
            </a:r>
          </a:p>
        </p:txBody>
      </p:sp>
      <p:sp>
        <p:nvSpPr>
          <p:cNvPr id="18" name="TextBox 17">
            <a:extLst>
              <a:ext uri="{FF2B5EF4-FFF2-40B4-BE49-F238E27FC236}">
                <a16:creationId xmlns:a16="http://schemas.microsoft.com/office/drawing/2014/main" id="{FA2992EE-67D8-DA39-43D2-8E26040F8777}"/>
              </a:ext>
            </a:extLst>
          </p:cNvPr>
          <p:cNvSpPr txBox="1"/>
          <p:nvPr/>
        </p:nvSpPr>
        <p:spPr>
          <a:xfrm rot="16200000">
            <a:off x="2500030" y="4752919"/>
            <a:ext cx="1897554" cy="246221"/>
          </a:xfrm>
          <a:prstGeom prst="rect">
            <a:avLst/>
          </a:prstGeom>
          <a:noFill/>
        </p:spPr>
        <p:txBody>
          <a:bodyPr wrap="square" rtlCol="0">
            <a:spAutoFit/>
          </a:bodyPr>
          <a:lstStyle/>
          <a:p>
            <a:r>
              <a:rPr lang="en-US" sz="1000" b="1" dirty="0"/>
              <a:t>Department of Insurance  </a:t>
            </a:r>
          </a:p>
        </p:txBody>
      </p:sp>
      <p:sp>
        <p:nvSpPr>
          <p:cNvPr id="19" name="TextBox 18">
            <a:extLst>
              <a:ext uri="{FF2B5EF4-FFF2-40B4-BE49-F238E27FC236}">
                <a16:creationId xmlns:a16="http://schemas.microsoft.com/office/drawing/2014/main" id="{5212C380-050B-458D-BD8D-4D64CD53D67F}"/>
              </a:ext>
            </a:extLst>
          </p:cNvPr>
          <p:cNvSpPr txBox="1"/>
          <p:nvPr/>
        </p:nvSpPr>
        <p:spPr>
          <a:xfrm rot="16200000">
            <a:off x="2792214" y="4652623"/>
            <a:ext cx="2154927" cy="246221"/>
          </a:xfrm>
          <a:prstGeom prst="rect">
            <a:avLst/>
          </a:prstGeom>
          <a:noFill/>
        </p:spPr>
        <p:txBody>
          <a:bodyPr wrap="square" rtlCol="0">
            <a:spAutoFit/>
          </a:bodyPr>
          <a:lstStyle/>
          <a:p>
            <a:r>
              <a:rPr lang="en-US" sz="1000" b="1" dirty="0"/>
              <a:t>Homeowners/ Community </a:t>
            </a:r>
          </a:p>
        </p:txBody>
      </p:sp>
      <p:sp>
        <p:nvSpPr>
          <p:cNvPr id="22" name="TextBox 21">
            <a:extLst>
              <a:ext uri="{FF2B5EF4-FFF2-40B4-BE49-F238E27FC236}">
                <a16:creationId xmlns:a16="http://schemas.microsoft.com/office/drawing/2014/main" id="{A6DE8816-2DCA-A118-2C30-B123BDCB1CE2}"/>
              </a:ext>
            </a:extLst>
          </p:cNvPr>
          <p:cNvSpPr txBox="1"/>
          <p:nvPr/>
        </p:nvSpPr>
        <p:spPr>
          <a:xfrm rot="16200000">
            <a:off x="3336219" y="4781309"/>
            <a:ext cx="1897554" cy="246221"/>
          </a:xfrm>
          <a:prstGeom prst="rect">
            <a:avLst/>
          </a:prstGeom>
          <a:noFill/>
        </p:spPr>
        <p:txBody>
          <a:bodyPr wrap="square" rtlCol="0">
            <a:spAutoFit/>
          </a:bodyPr>
          <a:lstStyle/>
          <a:p>
            <a:r>
              <a:rPr lang="en-US" sz="1000" dirty="0"/>
              <a:t>Other   </a:t>
            </a:r>
          </a:p>
        </p:txBody>
      </p:sp>
      <p:pic>
        <p:nvPicPr>
          <p:cNvPr id="24" name="Picture 23">
            <a:extLst>
              <a:ext uri="{FF2B5EF4-FFF2-40B4-BE49-F238E27FC236}">
                <a16:creationId xmlns:a16="http://schemas.microsoft.com/office/drawing/2014/main" id="{433E706A-723A-C961-6079-0E0F6BFE72E5}"/>
              </a:ext>
            </a:extLst>
          </p:cNvPr>
          <p:cNvPicPr>
            <a:picLocks noChangeAspect="1"/>
          </p:cNvPicPr>
          <p:nvPr/>
        </p:nvPicPr>
        <p:blipFill>
          <a:blip r:embed="rId4"/>
          <a:stretch>
            <a:fillRect/>
          </a:stretch>
        </p:blipFill>
        <p:spPr>
          <a:xfrm>
            <a:off x="5702021" y="3232503"/>
            <a:ext cx="4615613" cy="2914527"/>
          </a:xfrm>
          <a:prstGeom prst="rect">
            <a:avLst/>
          </a:prstGeom>
          <a:ln>
            <a:solidFill>
              <a:schemeClr val="tx1"/>
            </a:solidFill>
          </a:ln>
        </p:spPr>
      </p:pic>
      <p:sp>
        <p:nvSpPr>
          <p:cNvPr id="25" name="TextBox 24">
            <a:extLst>
              <a:ext uri="{FF2B5EF4-FFF2-40B4-BE49-F238E27FC236}">
                <a16:creationId xmlns:a16="http://schemas.microsoft.com/office/drawing/2014/main" id="{631861A6-86EC-089B-6517-6711D75939C7}"/>
              </a:ext>
            </a:extLst>
          </p:cNvPr>
          <p:cNvSpPr txBox="1"/>
          <p:nvPr/>
        </p:nvSpPr>
        <p:spPr>
          <a:xfrm>
            <a:off x="6409965" y="3237661"/>
            <a:ext cx="3375718" cy="261610"/>
          </a:xfrm>
          <a:prstGeom prst="rect">
            <a:avLst/>
          </a:prstGeom>
          <a:noFill/>
        </p:spPr>
        <p:txBody>
          <a:bodyPr wrap="square" rtlCol="0">
            <a:spAutoFit/>
          </a:bodyPr>
          <a:lstStyle/>
          <a:p>
            <a:r>
              <a:rPr lang="en-US" sz="1100" b="1" u="sng" dirty="0"/>
              <a:t>How should the Board increase public awareness? </a:t>
            </a:r>
          </a:p>
        </p:txBody>
      </p:sp>
      <p:sp>
        <p:nvSpPr>
          <p:cNvPr id="5" name="TextBox 4">
            <a:extLst>
              <a:ext uri="{FF2B5EF4-FFF2-40B4-BE49-F238E27FC236}">
                <a16:creationId xmlns:a16="http://schemas.microsoft.com/office/drawing/2014/main" id="{5CA74DB1-D5E4-E1EA-5AE0-E7DAFAAD5495}"/>
              </a:ext>
            </a:extLst>
          </p:cNvPr>
          <p:cNvSpPr txBox="1"/>
          <p:nvPr/>
        </p:nvSpPr>
        <p:spPr>
          <a:xfrm>
            <a:off x="7932005" y="4332694"/>
            <a:ext cx="1104990" cy="461665"/>
          </a:xfrm>
          <a:prstGeom prst="rect">
            <a:avLst/>
          </a:prstGeom>
          <a:noFill/>
        </p:spPr>
        <p:txBody>
          <a:bodyPr wrap="square" rtlCol="0">
            <a:spAutoFit/>
          </a:bodyPr>
          <a:lstStyle/>
          <a:p>
            <a:r>
              <a:rPr lang="en-US" sz="1200" b="1" dirty="0">
                <a:solidFill>
                  <a:schemeClr val="bg1"/>
                </a:solidFill>
              </a:rPr>
              <a:t>Brochures for Local Agencies </a:t>
            </a:r>
          </a:p>
        </p:txBody>
      </p:sp>
      <p:sp>
        <p:nvSpPr>
          <p:cNvPr id="6" name="TextBox 5">
            <a:extLst>
              <a:ext uri="{FF2B5EF4-FFF2-40B4-BE49-F238E27FC236}">
                <a16:creationId xmlns:a16="http://schemas.microsoft.com/office/drawing/2014/main" id="{83410DF0-8BF5-4E1E-04FE-70BDA72E547D}"/>
              </a:ext>
            </a:extLst>
          </p:cNvPr>
          <p:cNvSpPr txBox="1"/>
          <p:nvPr/>
        </p:nvSpPr>
        <p:spPr>
          <a:xfrm>
            <a:off x="7763391" y="5113626"/>
            <a:ext cx="1127689" cy="461665"/>
          </a:xfrm>
          <a:prstGeom prst="rect">
            <a:avLst/>
          </a:prstGeom>
          <a:noFill/>
        </p:spPr>
        <p:txBody>
          <a:bodyPr wrap="square" rtlCol="0">
            <a:spAutoFit/>
          </a:bodyPr>
          <a:lstStyle/>
          <a:p>
            <a:r>
              <a:rPr lang="en-US" sz="1200" b="1" dirty="0">
                <a:solidFill>
                  <a:schemeClr val="bg1"/>
                </a:solidFill>
              </a:rPr>
              <a:t>Brochures for </a:t>
            </a:r>
          </a:p>
          <a:p>
            <a:r>
              <a:rPr lang="en-US" sz="1200" b="1" dirty="0">
                <a:solidFill>
                  <a:schemeClr val="bg1"/>
                </a:solidFill>
              </a:rPr>
              <a:t>Homeowners</a:t>
            </a:r>
          </a:p>
        </p:txBody>
      </p:sp>
      <p:sp>
        <p:nvSpPr>
          <p:cNvPr id="9" name="TextBox 8">
            <a:extLst>
              <a:ext uri="{FF2B5EF4-FFF2-40B4-BE49-F238E27FC236}">
                <a16:creationId xmlns:a16="http://schemas.microsoft.com/office/drawing/2014/main" id="{66B7D28A-BF13-DA68-C8BB-2FA0B5F9118F}"/>
              </a:ext>
            </a:extLst>
          </p:cNvPr>
          <p:cNvSpPr txBox="1"/>
          <p:nvPr/>
        </p:nvSpPr>
        <p:spPr>
          <a:xfrm>
            <a:off x="7051855" y="4898927"/>
            <a:ext cx="1127689" cy="307777"/>
          </a:xfrm>
          <a:prstGeom prst="rect">
            <a:avLst/>
          </a:prstGeom>
          <a:noFill/>
        </p:spPr>
        <p:txBody>
          <a:bodyPr wrap="square" rtlCol="0">
            <a:spAutoFit/>
          </a:bodyPr>
          <a:lstStyle/>
          <a:p>
            <a:r>
              <a:rPr lang="en-US" sz="1400" b="1" dirty="0">
                <a:solidFill>
                  <a:schemeClr val="bg1"/>
                </a:solidFill>
              </a:rPr>
              <a:t>Webinars</a:t>
            </a:r>
          </a:p>
        </p:txBody>
      </p:sp>
      <p:sp>
        <p:nvSpPr>
          <p:cNvPr id="10" name="TextBox 9">
            <a:extLst>
              <a:ext uri="{FF2B5EF4-FFF2-40B4-BE49-F238E27FC236}">
                <a16:creationId xmlns:a16="http://schemas.microsoft.com/office/drawing/2014/main" id="{D574D3AA-7ECF-2D80-D6D1-E4453116CAE6}"/>
              </a:ext>
            </a:extLst>
          </p:cNvPr>
          <p:cNvSpPr txBox="1"/>
          <p:nvPr/>
        </p:nvSpPr>
        <p:spPr>
          <a:xfrm>
            <a:off x="7005972" y="4317124"/>
            <a:ext cx="1127689" cy="461665"/>
          </a:xfrm>
          <a:prstGeom prst="rect">
            <a:avLst/>
          </a:prstGeom>
          <a:noFill/>
        </p:spPr>
        <p:txBody>
          <a:bodyPr wrap="square" rtlCol="0">
            <a:spAutoFit/>
          </a:bodyPr>
          <a:lstStyle/>
          <a:p>
            <a:r>
              <a:rPr lang="en-US" sz="1200" b="1" dirty="0">
                <a:solidFill>
                  <a:schemeClr val="bg1"/>
                </a:solidFill>
              </a:rPr>
              <a:t>Email Reminders</a:t>
            </a:r>
          </a:p>
        </p:txBody>
      </p:sp>
      <p:sp>
        <p:nvSpPr>
          <p:cNvPr id="16" name="TextBox 15">
            <a:extLst>
              <a:ext uri="{FF2B5EF4-FFF2-40B4-BE49-F238E27FC236}">
                <a16:creationId xmlns:a16="http://schemas.microsoft.com/office/drawing/2014/main" id="{69593B53-D697-B873-B7F9-F8F2A31DDEA5}"/>
              </a:ext>
            </a:extLst>
          </p:cNvPr>
          <p:cNvSpPr txBox="1"/>
          <p:nvPr/>
        </p:nvSpPr>
        <p:spPr>
          <a:xfrm rot="15715147">
            <a:off x="4289955" y="1128821"/>
            <a:ext cx="6220838" cy="307777"/>
          </a:xfrm>
          <a:prstGeom prst="rect">
            <a:avLst/>
          </a:prstGeom>
          <a:noFill/>
        </p:spPr>
        <p:txBody>
          <a:bodyPr wrap="square">
            <a:spAutoFit/>
          </a:bodyPr>
          <a:lstStyle/>
          <a:p>
            <a:r>
              <a:rPr lang="en-US" sz="1400" b="1" dirty="0">
                <a:solidFill>
                  <a:schemeClr val="bg1"/>
                </a:solidFill>
              </a:rPr>
              <a:t>Other</a:t>
            </a:r>
          </a:p>
        </p:txBody>
      </p:sp>
      <p:sp>
        <p:nvSpPr>
          <p:cNvPr id="20" name="TextBox 19">
            <a:extLst>
              <a:ext uri="{FF2B5EF4-FFF2-40B4-BE49-F238E27FC236}">
                <a16:creationId xmlns:a16="http://schemas.microsoft.com/office/drawing/2014/main" id="{C9C96D06-2AB9-92E1-D8A5-DACD01073A2E}"/>
              </a:ext>
            </a:extLst>
          </p:cNvPr>
          <p:cNvSpPr txBox="1"/>
          <p:nvPr/>
        </p:nvSpPr>
        <p:spPr>
          <a:xfrm>
            <a:off x="8971992" y="4163416"/>
            <a:ext cx="626830" cy="400110"/>
          </a:xfrm>
          <a:prstGeom prst="rect">
            <a:avLst/>
          </a:prstGeom>
          <a:noFill/>
        </p:spPr>
        <p:txBody>
          <a:bodyPr wrap="square" rtlCol="0">
            <a:spAutoFit/>
          </a:bodyPr>
          <a:lstStyle/>
          <a:p>
            <a:r>
              <a:rPr lang="en-US" sz="2000" dirty="0">
                <a:solidFill>
                  <a:schemeClr val="accent5">
                    <a:lumMod val="75000"/>
                  </a:schemeClr>
                </a:solidFill>
              </a:rPr>
              <a:t>33%</a:t>
            </a:r>
          </a:p>
        </p:txBody>
      </p:sp>
      <p:sp>
        <p:nvSpPr>
          <p:cNvPr id="23" name="TextBox 22">
            <a:extLst>
              <a:ext uri="{FF2B5EF4-FFF2-40B4-BE49-F238E27FC236}">
                <a16:creationId xmlns:a16="http://schemas.microsoft.com/office/drawing/2014/main" id="{64EF22F9-403D-DD20-B585-F99A4A83BA13}"/>
              </a:ext>
            </a:extLst>
          </p:cNvPr>
          <p:cNvSpPr txBox="1"/>
          <p:nvPr/>
        </p:nvSpPr>
        <p:spPr>
          <a:xfrm>
            <a:off x="8009827" y="5774267"/>
            <a:ext cx="6220838" cy="369332"/>
          </a:xfrm>
          <a:prstGeom prst="rect">
            <a:avLst/>
          </a:prstGeom>
          <a:noFill/>
        </p:spPr>
        <p:txBody>
          <a:bodyPr wrap="square">
            <a:spAutoFit/>
          </a:bodyPr>
          <a:lstStyle/>
          <a:p>
            <a:r>
              <a:rPr lang="en-US" dirty="0">
                <a:solidFill>
                  <a:schemeClr val="accent2">
                    <a:lumMod val="75000"/>
                  </a:schemeClr>
                </a:solidFill>
              </a:rPr>
              <a:t>22</a:t>
            </a:r>
            <a:r>
              <a:rPr lang="en-US" sz="1800" dirty="0">
                <a:solidFill>
                  <a:schemeClr val="accent2">
                    <a:lumMod val="75000"/>
                  </a:schemeClr>
                </a:solidFill>
              </a:rPr>
              <a:t>%</a:t>
            </a:r>
          </a:p>
        </p:txBody>
      </p:sp>
      <p:sp>
        <p:nvSpPr>
          <p:cNvPr id="27" name="TextBox 26">
            <a:extLst>
              <a:ext uri="{FF2B5EF4-FFF2-40B4-BE49-F238E27FC236}">
                <a16:creationId xmlns:a16="http://schemas.microsoft.com/office/drawing/2014/main" id="{AFB16002-45ED-B9BC-ED73-7170C4792120}"/>
              </a:ext>
            </a:extLst>
          </p:cNvPr>
          <p:cNvSpPr txBox="1"/>
          <p:nvPr/>
        </p:nvSpPr>
        <p:spPr>
          <a:xfrm>
            <a:off x="6556695" y="5363785"/>
            <a:ext cx="7242242" cy="369332"/>
          </a:xfrm>
          <a:prstGeom prst="rect">
            <a:avLst/>
          </a:prstGeom>
          <a:noFill/>
        </p:spPr>
        <p:txBody>
          <a:bodyPr wrap="square">
            <a:spAutoFit/>
          </a:bodyPr>
          <a:lstStyle/>
          <a:p>
            <a:r>
              <a:rPr lang="en-US" sz="1800" dirty="0">
                <a:solidFill>
                  <a:srgbClr val="00B050"/>
                </a:solidFill>
              </a:rPr>
              <a:t>18%</a:t>
            </a:r>
          </a:p>
        </p:txBody>
      </p:sp>
      <p:sp>
        <p:nvSpPr>
          <p:cNvPr id="28" name="TextBox 27">
            <a:extLst>
              <a:ext uri="{FF2B5EF4-FFF2-40B4-BE49-F238E27FC236}">
                <a16:creationId xmlns:a16="http://schemas.microsoft.com/office/drawing/2014/main" id="{AD40F051-3965-7606-27E8-CF2165372E67}"/>
              </a:ext>
            </a:extLst>
          </p:cNvPr>
          <p:cNvSpPr txBox="1"/>
          <p:nvPr/>
        </p:nvSpPr>
        <p:spPr>
          <a:xfrm>
            <a:off x="6409965" y="4056258"/>
            <a:ext cx="7242242" cy="369332"/>
          </a:xfrm>
          <a:prstGeom prst="rect">
            <a:avLst/>
          </a:prstGeom>
          <a:noFill/>
        </p:spPr>
        <p:txBody>
          <a:bodyPr wrap="square">
            <a:spAutoFit/>
          </a:bodyPr>
          <a:lstStyle/>
          <a:p>
            <a:r>
              <a:rPr lang="en-US" sz="1800" dirty="0">
                <a:solidFill>
                  <a:srgbClr val="FF0000"/>
                </a:solidFill>
              </a:rPr>
              <a:t>18%</a:t>
            </a:r>
          </a:p>
        </p:txBody>
      </p:sp>
      <p:sp>
        <p:nvSpPr>
          <p:cNvPr id="29" name="TextBox 28">
            <a:extLst>
              <a:ext uri="{FF2B5EF4-FFF2-40B4-BE49-F238E27FC236}">
                <a16:creationId xmlns:a16="http://schemas.microsoft.com/office/drawing/2014/main" id="{D9F6C09D-4EC7-CF4F-AEE2-E0B90E485B2D}"/>
              </a:ext>
            </a:extLst>
          </p:cNvPr>
          <p:cNvSpPr txBox="1"/>
          <p:nvPr/>
        </p:nvSpPr>
        <p:spPr>
          <a:xfrm>
            <a:off x="7392168" y="3406240"/>
            <a:ext cx="7242242" cy="369332"/>
          </a:xfrm>
          <a:prstGeom prst="rect">
            <a:avLst/>
          </a:prstGeom>
          <a:noFill/>
        </p:spPr>
        <p:txBody>
          <a:bodyPr wrap="square">
            <a:spAutoFit/>
          </a:bodyPr>
          <a:lstStyle/>
          <a:p>
            <a:r>
              <a:rPr lang="en-US" sz="1800" dirty="0">
                <a:solidFill>
                  <a:srgbClr val="7030A0"/>
                </a:solidFill>
              </a:rPr>
              <a:t>8%</a:t>
            </a:r>
          </a:p>
        </p:txBody>
      </p:sp>
      <p:sp>
        <p:nvSpPr>
          <p:cNvPr id="30" name="TextBox 29">
            <a:extLst>
              <a:ext uri="{FF2B5EF4-FFF2-40B4-BE49-F238E27FC236}">
                <a16:creationId xmlns:a16="http://schemas.microsoft.com/office/drawing/2014/main" id="{8F145591-39E5-D06B-B6E9-F5F392E12DD8}"/>
              </a:ext>
            </a:extLst>
          </p:cNvPr>
          <p:cNvSpPr txBox="1"/>
          <p:nvPr/>
        </p:nvSpPr>
        <p:spPr>
          <a:xfrm>
            <a:off x="5814782" y="6204687"/>
            <a:ext cx="4880594"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Informational Brochures for local agencies and homeowners were most popular. </a:t>
            </a:r>
          </a:p>
        </p:txBody>
      </p:sp>
    </p:spTree>
    <p:extLst>
      <p:ext uri="{BB962C8B-B14F-4D97-AF65-F5344CB8AC3E}">
        <p14:creationId xmlns:p14="http://schemas.microsoft.com/office/powerpoint/2010/main" val="986379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83DF4-7F7C-4FA2-8841-ED1F73D89F17}"/>
              </a:ext>
            </a:extLst>
          </p:cNvPr>
          <p:cNvSpPr>
            <a:spLocks noGrp="1"/>
          </p:cNvSpPr>
          <p:nvPr>
            <p:ph type="title"/>
          </p:nvPr>
        </p:nvSpPr>
        <p:spPr>
          <a:xfrm>
            <a:off x="0" y="10660"/>
            <a:ext cx="7162800" cy="920673"/>
          </a:xfrm>
          <a:solidFill>
            <a:schemeClr val="accent6">
              <a:lumMod val="50000"/>
            </a:schemeClr>
          </a:solidFill>
        </p:spPr>
        <p:txBody>
          <a:bodyPr/>
          <a:lstStyle/>
          <a:p>
            <a:r>
              <a:rPr lang="en-US" b="1" dirty="0">
                <a:solidFill>
                  <a:schemeClr val="bg1"/>
                </a:solidFill>
              </a:rPr>
              <a:t>Results Continued </a:t>
            </a:r>
          </a:p>
        </p:txBody>
      </p:sp>
      <p:sp>
        <p:nvSpPr>
          <p:cNvPr id="3" name="Content Placeholder 2">
            <a:extLst>
              <a:ext uri="{FF2B5EF4-FFF2-40B4-BE49-F238E27FC236}">
                <a16:creationId xmlns:a16="http://schemas.microsoft.com/office/drawing/2014/main" id="{17E6EEDA-52C7-4E02-A0EB-1922B325A3F2}"/>
              </a:ext>
            </a:extLst>
          </p:cNvPr>
          <p:cNvSpPr>
            <a:spLocks noGrp="1"/>
          </p:cNvSpPr>
          <p:nvPr>
            <p:ph idx="1"/>
          </p:nvPr>
        </p:nvSpPr>
        <p:spPr>
          <a:xfrm>
            <a:off x="162560" y="931333"/>
            <a:ext cx="12029440" cy="5814524"/>
          </a:xfrm>
        </p:spPr>
        <p:txBody>
          <a:bodyPr>
            <a:normAutofit/>
          </a:bodyPr>
          <a:lstStyle/>
          <a:p>
            <a:pPr marL="0" indent="0" fontAlgn="base">
              <a:buNone/>
            </a:pPr>
            <a:r>
              <a:rPr lang="en-US" sz="1600" dirty="0">
                <a:solidFill>
                  <a:srgbClr val="333333"/>
                </a:solidFill>
                <a:highlight>
                  <a:srgbClr val="FFFFFF"/>
                </a:highlight>
                <a:latin typeface="Open Sans" panose="020B0606030504020204" pitchFamily="34" charset="0"/>
              </a:rPr>
              <a:t>                     </a:t>
            </a:r>
          </a:p>
          <a:p>
            <a:pPr marL="0" indent="0" fontAlgn="base">
              <a:buNone/>
            </a:pPr>
            <a:endParaRPr lang="en-US" sz="1600" b="0" i="0" dirty="0">
              <a:solidFill>
                <a:srgbClr val="333333"/>
              </a:solidFill>
              <a:effectLst/>
              <a:highlight>
                <a:srgbClr val="FFFFFF"/>
              </a:highlight>
              <a:latin typeface="Open Sans" panose="020B0606030504020204" pitchFamily="34" charset="0"/>
            </a:endParaRPr>
          </a:p>
        </p:txBody>
      </p:sp>
      <p:sp>
        <p:nvSpPr>
          <p:cNvPr id="15" name="TextBox 14">
            <a:extLst>
              <a:ext uri="{FF2B5EF4-FFF2-40B4-BE49-F238E27FC236}">
                <a16:creationId xmlns:a16="http://schemas.microsoft.com/office/drawing/2014/main" id="{E133722D-7F10-9C85-29E0-F2909906E90D}"/>
              </a:ext>
            </a:extLst>
          </p:cNvPr>
          <p:cNvSpPr txBox="1"/>
          <p:nvPr/>
        </p:nvSpPr>
        <p:spPr>
          <a:xfrm rot="16200000">
            <a:off x="735541" y="4752922"/>
            <a:ext cx="1897554" cy="246221"/>
          </a:xfrm>
          <a:prstGeom prst="rect">
            <a:avLst/>
          </a:prstGeom>
          <a:noFill/>
        </p:spPr>
        <p:txBody>
          <a:bodyPr wrap="square" rtlCol="0">
            <a:spAutoFit/>
          </a:bodyPr>
          <a:lstStyle/>
          <a:p>
            <a:r>
              <a:rPr lang="en-US" sz="1000" b="1" dirty="0"/>
              <a:t> </a:t>
            </a:r>
          </a:p>
        </p:txBody>
      </p:sp>
      <p:sp>
        <p:nvSpPr>
          <p:cNvPr id="17" name="TextBox 16">
            <a:extLst>
              <a:ext uri="{FF2B5EF4-FFF2-40B4-BE49-F238E27FC236}">
                <a16:creationId xmlns:a16="http://schemas.microsoft.com/office/drawing/2014/main" id="{337478D9-1277-B3B4-D955-CBB144A0B493}"/>
              </a:ext>
            </a:extLst>
          </p:cNvPr>
          <p:cNvSpPr txBox="1"/>
          <p:nvPr/>
        </p:nvSpPr>
        <p:spPr>
          <a:xfrm rot="16200000">
            <a:off x="2065201" y="4762316"/>
            <a:ext cx="1897554" cy="246221"/>
          </a:xfrm>
          <a:prstGeom prst="rect">
            <a:avLst/>
          </a:prstGeom>
          <a:noFill/>
        </p:spPr>
        <p:txBody>
          <a:bodyPr wrap="square" rtlCol="0">
            <a:spAutoFit/>
          </a:bodyPr>
          <a:lstStyle/>
          <a:p>
            <a:r>
              <a:rPr lang="en-US" sz="1000" dirty="0"/>
              <a:t> </a:t>
            </a:r>
          </a:p>
        </p:txBody>
      </p:sp>
      <p:sp>
        <p:nvSpPr>
          <p:cNvPr id="18" name="TextBox 17">
            <a:extLst>
              <a:ext uri="{FF2B5EF4-FFF2-40B4-BE49-F238E27FC236}">
                <a16:creationId xmlns:a16="http://schemas.microsoft.com/office/drawing/2014/main" id="{FA2992EE-67D8-DA39-43D2-8E26040F8777}"/>
              </a:ext>
            </a:extLst>
          </p:cNvPr>
          <p:cNvSpPr txBox="1"/>
          <p:nvPr/>
        </p:nvSpPr>
        <p:spPr>
          <a:xfrm rot="16200000">
            <a:off x="2500030" y="4752919"/>
            <a:ext cx="1897554" cy="246221"/>
          </a:xfrm>
          <a:prstGeom prst="rect">
            <a:avLst/>
          </a:prstGeom>
          <a:noFill/>
        </p:spPr>
        <p:txBody>
          <a:bodyPr wrap="square" rtlCol="0">
            <a:spAutoFit/>
          </a:bodyPr>
          <a:lstStyle/>
          <a:p>
            <a:r>
              <a:rPr lang="en-US" sz="1000" b="1" dirty="0"/>
              <a:t> </a:t>
            </a:r>
          </a:p>
        </p:txBody>
      </p:sp>
      <p:sp>
        <p:nvSpPr>
          <p:cNvPr id="19" name="TextBox 18">
            <a:extLst>
              <a:ext uri="{FF2B5EF4-FFF2-40B4-BE49-F238E27FC236}">
                <a16:creationId xmlns:a16="http://schemas.microsoft.com/office/drawing/2014/main" id="{5212C380-050B-458D-BD8D-4D64CD53D67F}"/>
              </a:ext>
            </a:extLst>
          </p:cNvPr>
          <p:cNvSpPr txBox="1"/>
          <p:nvPr/>
        </p:nvSpPr>
        <p:spPr>
          <a:xfrm rot="16200000">
            <a:off x="2792214" y="4652623"/>
            <a:ext cx="2154927" cy="246221"/>
          </a:xfrm>
          <a:prstGeom prst="rect">
            <a:avLst/>
          </a:prstGeom>
          <a:noFill/>
        </p:spPr>
        <p:txBody>
          <a:bodyPr wrap="square" rtlCol="0">
            <a:spAutoFit/>
          </a:bodyPr>
          <a:lstStyle/>
          <a:p>
            <a:r>
              <a:rPr lang="en-US" sz="1000" b="1" dirty="0"/>
              <a:t> </a:t>
            </a:r>
          </a:p>
        </p:txBody>
      </p:sp>
      <p:sp>
        <p:nvSpPr>
          <p:cNvPr id="22" name="TextBox 21">
            <a:extLst>
              <a:ext uri="{FF2B5EF4-FFF2-40B4-BE49-F238E27FC236}">
                <a16:creationId xmlns:a16="http://schemas.microsoft.com/office/drawing/2014/main" id="{A6DE8816-2DCA-A118-2C30-B123BDCB1CE2}"/>
              </a:ext>
            </a:extLst>
          </p:cNvPr>
          <p:cNvSpPr txBox="1"/>
          <p:nvPr/>
        </p:nvSpPr>
        <p:spPr>
          <a:xfrm rot="16200000">
            <a:off x="3336219" y="4781309"/>
            <a:ext cx="1897554" cy="246221"/>
          </a:xfrm>
          <a:prstGeom prst="rect">
            <a:avLst/>
          </a:prstGeom>
          <a:noFill/>
        </p:spPr>
        <p:txBody>
          <a:bodyPr wrap="square" rtlCol="0">
            <a:spAutoFit/>
          </a:bodyPr>
          <a:lstStyle/>
          <a:p>
            <a:r>
              <a:rPr lang="en-US" sz="1000" dirty="0"/>
              <a:t>   </a:t>
            </a:r>
          </a:p>
        </p:txBody>
      </p:sp>
      <p:sp>
        <p:nvSpPr>
          <p:cNvPr id="5" name="TextBox 4">
            <a:extLst>
              <a:ext uri="{FF2B5EF4-FFF2-40B4-BE49-F238E27FC236}">
                <a16:creationId xmlns:a16="http://schemas.microsoft.com/office/drawing/2014/main" id="{5CA74DB1-D5E4-E1EA-5AE0-E7DAFAAD5495}"/>
              </a:ext>
            </a:extLst>
          </p:cNvPr>
          <p:cNvSpPr txBox="1"/>
          <p:nvPr/>
        </p:nvSpPr>
        <p:spPr>
          <a:xfrm>
            <a:off x="7932005" y="4332694"/>
            <a:ext cx="1104990" cy="276999"/>
          </a:xfrm>
          <a:prstGeom prst="rect">
            <a:avLst/>
          </a:prstGeom>
          <a:noFill/>
        </p:spPr>
        <p:txBody>
          <a:bodyPr wrap="square" rtlCol="0">
            <a:spAutoFit/>
          </a:bodyPr>
          <a:lstStyle/>
          <a:p>
            <a:endParaRPr lang="en-US" sz="1200" b="1" dirty="0">
              <a:solidFill>
                <a:schemeClr val="bg1"/>
              </a:solidFill>
            </a:endParaRPr>
          </a:p>
        </p:txBody>
      </p:sp>
      <p:sp>
        <p:nvSpPr>
          <p:cNvPr id="6" name="TextBox 5">
            <a:extLst>
              <a:ext uri="{FF2B5EF4-FFF2-40B4-BE49-F238E27FC236}">
                <a16:creationId xmlns:a16="http://schemas.microsoft.com/office/drawing/2014/main" id="{83410DF0-8BF5-4E1E-04FE-70BDA72E547D}"/>
              </a:ext>
            </a:extLst>
          </p:cNvPr>
          <p:cNvSpPr txBox="1"/>
          <p:nvPr/>
        </p:nvSpPr>
        <p:spPr>
          <a:xfrm>
            <a:off x="7763391" y="5113626"/>
            <a:ext cx="1127689" cy="276999"/>
          </a:xfrm>
          <a:prstGeom prst="rect">
            <a:avLst/>
          </a:prstGeom>
          <a:noFill/>
        </p:spPr>
        <p:txBody>
          <a:bodyPr wrap="square" rtlCol="0">
            <a:spAutoFit/>
          </a:bodyPr>
          <a:lstStyle/>
          <a:p>
            <a:endParaRPr lang="en-US" sz="1200" b="1" dirty="0">
              <a:solidFill>
                <a:schemeClr val="bg1"/>
              </a:solidFill>
            </a:endParaRPr>
          </a:p>
        </p:txBody>
      </p:sp>
      <p:sp>
        <p:nvSpPr>
          <p:cNvPr id="9" name="TextBox 8">
            <a:extLst>
              <a:ext uri="{FF2B5EF4-FFF2-40B4-BE49-F238E27FC236}">
                <a16:creationId xmlns:a16="http://schemas.microsoft.com/office/drawing/2014/main" id="{66B7D28A-BF13-DA68-C8BB-2FA0B5F9118F}"/>
              </a:ext>
            </a:extLst>
          </p:cNvPr>
          <p:cNvSpPr txBox="1"/>
          <p:nvPr/>
        </p:nvSpPr>
        <p:spPr>
          <a:xfrm>
            <a:off x="7051855" y="4898927"/>
            <a:ext cx="1127689" cy="307777"/>
          </a:xfrm>
          <a:prstGeom prst="rect">
            <a:avLst/>
          </a:prstGeom>
          <a:noFill/>
        </p:spPr>
        <p:txBody>
          <a:bodyPr wrap="square" rtlCol="0">
            <a:spAutoFit/>
          </a:bodyPr>
          <a:lstStyle/>
          <a:p>
            <a:endParaRPr lang="en-US" sz="1400" b="1" dirty="0">
              <a:solidFill>
                <a:schemeClr val="bg1"/>
              </a:solidFill>
            </a:endParaRPr>
          </a:p>
        </p:txBody>
      </p:sp>
      <p:sp>
        <p:nvSpPr>
          <p:cNvPr id="10" name="TextBox 9">
            <a:extLst>
              <a:ext uri="{FF2B5EF4-FFF2-40B4-BE49-F238E27FC236}">
                <a16:creationId xmlns:a16="http://schemas.microsoft.com/office/drawing/2014/main" id="{D574D3AA-7ECF-2D80-D6D1-E4453116CAE6}"/>
              </a:ext>
            </a:extLst>
          </p:cNvPr>
          <p:cNvSpPr txBox="1"/>
          <p:nvPr/>
        </p:nvSpPr>
        <p:spPr>
          <a:xfrm>
            <a:off x="6908506" y="4400721"/>
            <a:ext cx="1127689" cy="276999"/>
          </a:xfrm>
          <a:prstGeom prst="rect">
            <a:avLst/>
          </a:prstGeom>
          <a:noFill/>
        </p:spPr>
        <p:txBody>
          <a:bodyPr wrap="square" rtlCol="0">
            <a:spAutoFit/>
          </a:bodyPr>
          <a:lstStyle/>
          <a:p>
            <a:endParaRPr lang="en-US" sz="1200" b="1" dirty="0">
              <a:solidFill>
                <a:schemeClr val="bg1"/>
              </a:solidFill>
            </a:endParaRPr>
          </a:p>
        </p:txBody>
      </p:sp>
      <p:sp>
        <p:nvSpPr>
          <p:cNvPr id="16" name="TextBox 15">
            <a:extLst>
              <a:ext uri="{FF2B5EF4-FFF2-40B4-BE49-F238E27FC236}">
                <a16:creationId xmlns:a16="http://schemas.microsoft.com/office/drawing/2014/main" id="{69593B53-D697-B873-B7F9-F8F2A31DDEA5}"/>
              </a:ext>
            </a:extLst>
          </p:cNvPr>
          <p:cNvSpPr txBox="1"/>
          <p:nvPr/>
        </p:nvSpPr>
        <p:spPr>
          <a:xfrm rot="15715147">
            <a:off x="4289955" y="1128821"/>
            <a:ext cx="6220838" cy="307777"/>
          </a:xfrm>
          <a:prstGeom prst="rect">
            <a:avLst/>
          </a:prstGeom>
          <a:noFill/>
        </p:spPr>
        <p:txBody>
          <a:bodyPr wrap="square">
            <a:spAutoFit/>
          </a:bodyPr>
          <a:lstStyle/>
          <a:p>
            <a:endParaRPr lang="en-US" sz="1400" b="1" dirty="0">
              <a:solidFill>
                <a:schemeClr val="bg1"/>
              </a:solidFill>
            </a:endParaRPr>
          </a:p>
        </p:txBody>
      </p:sp>
      <p:sp>
        <p:nvSpPr>
          <p:cNvPr id="14" name="TextBox 13">
            <a:extLst>
              <a:ext uri="{FF2B5EF4-FFF2-40B4-BE49-F238E27FC236}">
                <a16:creationId xmlns:a16="http://schemas.microsoft.com/office/drawing/2014/main" id="{932774FA-330D-2862-EA68-EB7895C9F034}"/>
              </a:ext>
            </a:extLst>
          </p:cNvPr>
          <p:cNvSpPr txBox="1"/>
          <p:nvPr/>
        </p:nvSpPr>
        <p:spPr>
          <a:xfrm rot="16200000">
            <a:off x="-230791" y="4837029"/>
            <a:ext cx="1897554" cy="246221"/>
          </a:xfrm>
          <a:prstGeom prst="rect">
            <a:avLst/>
          </a:prstGeom>
          <a:noFill/>
        </p:spPr>
        <p:txBody>
          <a:bodyPr wrap="square" rtlCol="0">
            <a:spAutoFit/>
          </a:bodyPr>
          <a:lstStyle/>
          <a:p>
            <a:r>
              <a:rPr lang="en-US" sz="1000" b="1" dirty="0"/>
              <a:t>  </a:t>
            </a:r>
          </a:p>
        </p:txBody>
      </p:sp>
      <p:graphicFrame>
        <p:nvGraphicFramePr>
          <p:cNvPr id="26" name="Chart 25">
            <a:extLst>
              <a:ext uri="{FF2B5EF4-FFF2-40B4-BE49-F238E27FC236}">
                <a16:creationId xmlns:a16="http://schemas.microsoft.com/office/drawing/2014/main" id="{1A941261-5852-D26C-9E3C-E23BA9A39A11}"/>
              </a:ext>
            </a:extLst>
          </p:cNvPr>
          <p:cNvGraphicFramePr/>
          <p:nvPr>
            <p:extLst>
              <p:ext uri="{D42A27DB-BD31-4B8C-83A1-F6EECF244321}">
                <p14:modId xmlns:p14="http://schemas.microsoft.com/office/powerpoint/2010/main" val="146376923"/>
              </p:ext>
            </p:extLst>
          </p:nvPr>
        </p:nvGraphicFramePr>
        <p:xfrm>
          <a:off x="0" y="1099209"/>
          <a:ext cx="9205726" cy="5113786"/>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7C72D1D6-A7C2-BDA1-F17B-B75F1916D4FF}"/>
              </a:ext>
            </a:extLst>
          </p:cNvPr>
          <p:cNvSpPr txBox="1"/>
          <p:nvPr/>
        </p:nvSpPr>
        <p:spPr>
          <a:xfrm>
            <a:off x="9210111" y="1141376"/>
            <a:ext cx="2759741" cy="5262979"/>
          </a:xfrm>
          <a:prstGeom prst="rect">
            <a:avLst/>
          </a:prstGeom>
          <a:noFill/>
        </p:spPr>
        <p:txBody>
          <a:bodyPr wrap="square" rtlCol="0">
            <a:spAutoFit/>
          </a:bodyPr>
          <a:lstStyle/>
          <a:p>
            <a:pPr marL="285750" indent="-285750">
              <a:buFont typeface="Arial" panose="020B0604020202020204" pitchFamily="34" charset="0"/>
              <a:buChar char="•"/>
            </a:pPr>
            <a:r>
              <a:rPr lang="en-US" dirty="0"/>
              <a:t>36% of Respondents reported no benefit yet.</a:t>
            </a:r>
          </a:p>
          <a:p>
            <a:pPr marL="285750" indent="-285750">
              <a:buFont typeface="Arial" panose="020B0604020202020204" pitchFamily="34" charset="0"/>
              <a:buChar char="•"/>
            </a:pPr>
            <a:endParaRPr lang="en-US" dirty="0"/>
          </a:p>
          <a:p>
            <a:r>
              <a:rPr lang="en-US" dirty="0"/>
              <a:t>“Other” Responses: </a:t>
            </a:r>
          </a:p>
          <a:p>
            <a:pPr marL="171450" indent="-171450">
              <a:buFont typeface="Wingdings" panose="05000000000000000000" pitchFamily="2" charset="2"/>
              <a:buChar char="v"/>
            </a:pPr>
            <a:r>
              <a:rPr lang="en-US" sz="1200" i="1" dirty="0"/>
              <a:t>"My agency may have received benefits but unaware of any significant benefits for residents regarding insurance or obtaining grants.“</a:t>
            </a:r>
          </a:p>
          <a:p>
            <a:pPr marL="171450" indent="-171450">
              <a:buFont typeface="Wingdings" panose="05000000000000000000" pitchFamily="2" charset="2"/>
              <a:buChar char="v"/>
            </a:pPr>
            <a:endParaRPr lang="en-US" sz="1200" i="1" dirty="0"/>
          </a:p>
          <a:p>
            <a:pPr marL="171450" indent="-171450">
              <a:buFont typeface="Wingdings" panose="05000000000000000000" pitchFamily="2" charset="2"/>
              <a:buChar char="v"/>
            </a:pPr>
            <a:r>
              <a:rPr lang="en-US" sz="1200" i="1" dirty="0"/>
              <a:t>"Helps demonstrate to the community that fire prevention is a priority to my agency.“</a:t>
            </a:r>
          </a:p>
          <a:p>
            <a:pPr marL="171450" indent="-171450">
              <a:buFont typeface="Wingdings" panose="05000000000000000000" pitchFamily="2" charset="2"/>
              <a:buChar char="v"/>
            </a:pPr>
            <a:endParaRPr lang="en-US" sz="1200" i="1" dirty="0"/>
          </a:p>
          <a:p>
            <a:pPr marL="171450" indent="-171450">
              <a:buFont typeface="Wingdings" panose="05000000000000000000" pitchFamily="2" charset="2"/>
              <a:buChar char="v"/>
            </a:pPr>
            <a:r>
              <a:rPr lang="en-US" sz="1200" i="1" dirty="0"/>
              <a:t>"Unsure if we have benefited…did receive a CAL FIRE Wildfire Prevention grant but are unaware if being an applicant was a benefit in the process."</a:t>
            </a:r>
          </a:p>
          <a:p>
            <a:endParaRPr lang="en-US" sz="1200" i="1" dirty="0"/>
          </a:p>
          <a:p>
            <a:r>
              <a:rPr lang="en-US" sz="1600" b="1" dirty="0"/>
              <a:t>Important Note: 2024 FRRCL Applicants would receive priority for 2025/2026 Grants </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87663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83DF4-7F7C-4FA2-8841-ED1F73D89F17}"/>
              </a:ext>
            </a:extLst>
          </p:cNvPr>
          <p:cNvSpPr>
            <a:spLocks noGrp="1"/>
          </p:cNvSpPr>
          <p:nvPr>
            <p:ph type="title"/>
          </p:nvPr>
        </p:nvSpPr>
        <p:spPr>
          <a:xfrm>
            <a:off x="0" y="10660"/>
            <a:ext cx="7162800" cy="920673"/>
          </a:xfrm>
          <a:solidFill>
            <a:schemeClr val="accent6">
              <a:lumMod val="50000"/>
            </a:schemeClr>
          </a:solidFill>
        </p:spPr>
        <p:txBody>
          <a:bodyPr/>
          <a:lstStyle/>
          <a:p>
            <a:r>
              <a:rPr lang="en-US" b="1" dirty="0">
                <a:solidFill>
                  <a:schemeClr val="bg1"/>
                </a:solidFill>
              </a:rPr>
              <a:t>Results Continued </a:t>
            </a:r>
          </a:p>
        </p:txBody>
      </p:sp>
      <p:sp>
        <p:nvSpPr>
          <p:cNvPr id="3" name="Content Placeholder 2">
            <a:extLst>
              <a:ext uri="{FF2B5EF4-FFF2-40B4-BE49-F238E27FC236}">
                <a16:creationId xmlns:a16="http://schemas.microsoft.com/office/drawing/2014/main" id="{17E6EEDA-52C7-4E02-A0EB-1922B325A3F2}"/>
              </a:ext>
            </a:extLst>
          </p:cNvPr>
          <p:cNvSpPr>
            <a:spLocks noGrp="1"/>
          </p:cNvSpPr>
          <p:nvPr>
            <p:ph idx="1"/>
          </p:nvPr>
        </p:nvSpPr>
        <p:spPr>
          <a:xfrm>
            <a:off x="162560" y="931333"/>
            <a:ext cx="12029440" cy="5814524"/>
          </a:xfrm>
        </p:spPr>
        <p:txBody>
          <a:bodyPr>
            <a:normAutofit/>
          </a:bodyPr>
          <a:lstStyle/>
          <a:p>
            <a:pPr marL="0" indent="0" fontAlgn="base">
              <a:buNone/>
            </a:pPr>
            <a:r>
              <a:rPr lang="en-US" sz="1600" dirty="0">
                <a:solidFill>
                  <a:srgbClr val="333333"/>
                </a:solidFill>
                <a:highlight>
                  <a:srgbClr val="FFFFFF"/>
                </a:highlight>
                <a:latin typeface="Open Sans" panose="020B0606030504020204" pitchFamily="34" charset="0"/>
              </a:rPr>
              <a:t>                     </a:t>
            </a:r>
          </a:p>
          <a:p>
            <a:pPr marL="0" indent="0" fontAlgn="base">
              <a:buNone/>
            </a:pPr>
            <a:endParaRPr lang="en-US" sz="1600" b="0" i="0" dirty="0">
              <a:solidFill>
                <a:srgbClr val="333333"/>
              </a:solidFill>
              <a:effectLst/>
              <a:highlight>
                <a:srgbClr val="FFFFFF"/>
              </a:highlight>
              <a:latin typeface="Open Sans" panose="020B0606030504020204" pitchFamily="34" charset="0"/>
            </a:endParaRPr>
          </a:p>
        </p:txBody>
      </p:sp>
      <p:sp>
        <p:nvSpPr>
          <p:cNvPr id="15" name="TextBox 14">
            <a:extLst>
              <a:ext uri="{FF2B5EF4-FFF2-40B4-BE49-F238E27FC236}">
                <a16:creationId xmlns:a16="http://schemas.microsoft.com/office/drawing/2014/main" id="{E133722D-7F10-9C85-29E0-F2909906E90D}"/>
              </a:ext>
            </a:extLst>
          </p:cNvPr>
          <p:cNvSpPr txBox="1"/>
          <p:nvPr/>
        </p:nvSpPr>
        <p:spPr>
          <a:xfrm rot="16200000">
            <a:off x="735541" y="4752922"/>
            <a:ext cx="1897554" cy="246221"/>
          </a:xfrm>
          <a:prstGeom prst="rect">
            <a:avLst/>
          </a:prstGeom>
          <a:noFill/>
        </p:spPr>
        <p:txBody>
          <a:bodyPr wrap="square" rtlCol="0">
            <a:spAutoFit/>
          </a:bodyPr>
          <a:lstStyle/>
          <a:p>
            <a:r>
              <a:rPr lang="en-US" sz="1000" b="1" dirty="0"/>
              <a:t> </a:t>
            </a:r>
          </a:p>
        </p:txBody>
      </p:sp>
      <p:sp>
        <p:nvSpPr>
          <p:cNvPr id="17" name="TextBox 16">
            <a:extLst>
              <a:ext uri="{FF2B5EF4-FFF2-40B4-BE49-F238E27FC236}">
                <a16:creationId xmlns:a16="http://schemas.microsoft.com/office/drawing/2014/main" id="{337478D9-1277-B3B4-D955-CBB144A0B493}"/>
              </a:ext>
            </a:extLst>
          </p:cNvPr>
          <p:cNvSpPr txBox="1"/>
          <p:nvPr/>
        </p:nvSpPr>
        <p:spPr>
          <a:xfrm rot="16200000">
            <a:off x="2065201" y="4762316"/>
            <a:ext cx="1897554" cy="246221"/>
          </a:xfrm>
          <a:prstGeom prst="rect">
            <a:avLst/>
          </a:prstGeom>
          <a:noFill/>
        </p:spPr>
        <p:txBody>
          <a:bodyPr wrap="square" rtlCol="0">
            <a:spAutoFit/>
          </a:bodyPr>
          <a:lstStyle/>
          <a:p>
            <a:r>
              <a:rPr lang="en-US" sz="1000" dirty="0"/>
              <a:t> </a:t>
            </a:r>
          </a:p>
        </p:txBody>
      </p:sp>
      <p:sp>
        <p:nvSpPr>
          <p:cNvPr id="18" name="TextBox 17">
            <a:extLst>
              <a:ext uri="{FF2B5EF4-FFF2-40B4-BE49-F238E27FC236}">
                <a16:creationId xmlns:a16="http://schemas.microsoft.com/office/drawing/2014/main" id="{FA2992EE-67D8-DA39-43D2-8E26040F8777}"/>
              </a:ext>
            </a:extLst>
          </p:cNvPr>
          <p:cNvSpPr txBox="1"/>
          <p:nvPr/>
        </p:nvSpPr>
        <p:spPr>
          <a:xfrm rot="16200000">
            <a:off x="2500030" y="4752919"/>
            <a:ext cx="1897554" cy="246221"/>
          </a:xfrm>
          <a:prstGeom prst="rect">
            <a:avLst/>
          </a:prstGeom>
          <a:noFill/>
        </p:spPr>
        <p:txBody>
          <a:bodyPr wrap="square" rtlCol="0">
            <a:spAutoFit/>
          </a:bodyPr>
          <a:lstStyle/>
          <a:p>
            <a:r>
              <a:rPr lang="en-US" sz="1000" b="1" dirty="0"/>
              <a:t> </a:t>
            </a:r>
          </a:p>
        </p:txBody>
      </p:sp>
      <p:sp>
        <p:nvSpPr>
          <p:cNvPr id="19" name="TextBox 18">
            <a:extLst>
              <a:ext uri="{FF2B5EF4-FFF2-40B4-BE49-F238E27FC236}">
                <a16:creationId xmlns:a16="http://schemas.microsoft.com/office/drawing/2014/main" id="{5212C380-050B-458D-BD8D-4D64CD53D67F}"/>
              </a:ext>
            </a:extLst>
          </p:cNvPr>
          <p:cNvSpPr txBox="1"/>
          <p:nvPr/>
        </p:nvSpPr>
        <p:spPr>
          <a:xfrm rot="16200000">
            <a:off x="2792214" y="4652623"/>
            <a:ext cx="2154927" cy="246221"/>
          </a:xfrm>
          <a:prstGeom prst="rect">
            <a:avLst/>
          </a:prstGeom>
          <a:noFill/>
        </p:spPr>
        <p:txBody>
          <a:bodyPr wrap="square" rtlCol="0">
            <a:spAutoFit/>
          </a:bodyPr>
          <a:lstStyle/>
          <a:p>
            <a:r>
              <a:rPr lang="en-US" sz="1000" b="1" dirty="0"/>
              <a:t> </a:t>
            </a:r>
          </a:p>
        </p:txBody>
      </p:sp>
      <p:sp>
        <p:nvSpPr>
          <p:cNvPr id="22" name="TextBox 21">
            <a:extLst>
              <a:ext uri="{FF2B5EF4-FFF2-40B4-BE49-F238E27FC236}">
                <a16:creationId xmlns:a16="http://schemas.microsoft.com/office/drawing/2014/main" id="{A6DE8816-2DCA-A118-2C30-B123BDCB1CE2}"/>
              </a:ext>
            </a:extLst>
          </p:cNvPr>
          <p:cNvSpPr txBox="1"/>
          <p:nvPr/>
        </p:nvSpPr>
        <p:spPr>
          <a:xfrm rot="16200000">
            <a:off x="3336219" y="4781309"/>
            <a:ext cx="1897554" cy="246221"/>
          </a:xfrm>
          <a:prstGeom prst="rect">
            <a:avLst/>
          </a:prstGeom>
          <a:noFill/>
        </p:spPr>
        <p:txBody>
          <a:bodyPr wrap="square" rtlCol="0">
            <a:spAutoFit/>
          </a:bodyPr>
          <a:lstStyle/>
          <a:p>
            <a:r>
              <a:rPr lang="en-US" sz="1000" dirty="0"/>
              <a:t>   </a:t>
            </a:r>
          </a:p>
        </p:txBody>
      </p:sp>
      <p:sp>
        <p:nvSpPr>
          <p:cNvPr id="14" name="TextBox 13">
            <a:extLst>
              <a:ext uri="{FF2B5EF4-FFF2-40B4-BE49-F238E27FC236}">
                <a16:creationId xmlns:a16="http://schemas.microsoft.com/office/drawing/2014/main" id="{932774FA-330D-2862-EA68-EB7895C9F034}"/>
              </a:ext>
            </a:extLst>
          </p:cNvPr>
          <p:cNvSpPr txBox="1"/>
          <p:nvPr/>
        </p:nvSpPr>
        <p:spPr>
          <a:xfrm rot="16200000">
            <a:off x="-230791" y="4837029"/>
            <a:ext cx="1897554" cy="246221"/>
          </a:xfrm>
          <a:prstGeom prst="rect">
            <a:avLst/>
          </a:prstGeom>
          <a:noFill/>
        </p:spPr>
        <p:txBody>
          <a:bodyPr wrap="square" rtlCol="0">
            <a:spAutoFit/>
          </a:bodyPr>
          <a:lstStyle/>
          <a:p>
            <a:r>
              <a:rPr lang="en-US" sz="1000" b="1" dirty="0"/>
              <a:t>  </a:t>
            </a:r>
          </a:p>
        </p:txBody>
      </p:sp>
      <p:sp>
        <p:nvSpPr>
          <p:cNvPr id="27" name="TextBox 26">
            <a:extLst>
              <a:ext uri="{FF2B5EF4-FFF2-40B4-BE49-F238E27FC236}">
                <a16:creationId xmlns:a16="http://schemas.microsoft.com/office/drawing/2014/main" id="{7C72D1D6-A7C2-BDA1-F17B-B75F1916D4FF}"/>
              </a:ext>
            </a:extLst>
          </p:cNvPr>
          <p:cNvSpPr txBox="1"/>
          <p:nvPr/>
        </p:nvSpPr>
        <p:spPr>
          <a:xfrm>
            <a:off x="9053640" y="1066779"/>
            <a:ext cx="2759741" cy="646331"/>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p:txBody>
      </p:sp>
      <p:sp>
        <p:nvSpPr>
          <p:cNvPr id="12" name="Rectangle 11">
            <a:extLst>
              <a:ext uri="{FF2B5EF4-FFF2-40B4-BE49-F238E27FC236}">
                <a16:creationId xmlns:a16="http://schemas.microsoft.com/office/drawing/2014/main" id="{8DDD19B7-1C71-B1F6-C03C-59DAB4EEAE97}"/>
              </a:ext>
            </a:extLst>
          </p:cNvPr>
          <p:cNvSpPr/>
          <p:nvPr/>
        </p:nvSpPr>
        <p:spPr>
          <a:xfrm>
            <a:off x="378619" y="1453073"/>
            <a:ext cx="6288468" cy="39213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6BDC5971-1E77-4CA2-E53C-F71C2F94E40F}"/>
              </a:ext>
            </a:extLst>
          </p:cNvPr>
          <p:cNvGraphicFramePr/>
          <p:nvPr>
            <p:extLst>
              <p:ext uri="{D42A27DB-BD31-4B8C-83A1-F6EECF244321}">
                <p14:modId xmlns:p14="http://schemas.microsoft.com/office/powerpoint/2010/main" val="2679252419"/>
              </p:ext>
            </p:extLst>
          </p:nvPr>
        </p:nvGraphicFramePr>
        <p:xfrm>
          <a:off x="378619" y="1453073"/>
          <a:ext cx="6288468" cy="392136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0F4247BC-3AC1-C16D-AF1E-351C7EB5C0E9}"/>
              </a:ext>
            </a:extLst>
          </p:cNvPr>
          <p:cNvSpPr txBox="1"/>
          <p:nvPr/>
        </p:nvSpPr>
        <p:spPr>
          <a:xfrm>
            <a:off x="3786175" y="2933463"/>
            <a:ext cx="997642" cy="646331"/>
          </a:xfrm>
          <a:prstGeom prst="rect">
            <a:avLst/>
          </a:prstGeom>
          <a:noFill/>
        </p:spPr>
        <p:txBody>
          <a:bodyPr wrap="square" rtlCol="0">
            <a:spAutoFit/>
          </a:bodyPr>
          <a:lstStyle/>
          <a:p>
            <a:r>
              <a:rPr lang="en-US" b="1" dirty="0">
                <a:solidFill>
                  <a:schemeClr val="bg1"/>
                </a:solidFill>
              </a:rPr>
              <a:t>Grants</a:t>
            </a:r>
          </a:p>
          <a:p>
            <a:r>
              <a:rPr lang="en-US" b="1" dirty="0">
                <a:solidFill>
                  <a:schemeClr val="bg1"/>
                </a:solidFill>
              </a:rPr>
              <a:t>8.68</a:t>
            </a:r>
          </a:p>
        </p:txBody>
      </p:sp>
      <p:sp>
        <p:nvSpPr>
          <p:cNvPr id="13" name="TextBox 12">
            <a:extLst>
              <a:ext uri="{FF2B5EF4-FFF2-40B4-BE49-F238E27FC236}">
                <a16:creationId xmlns:a16="http://schemas.microsoft.com/office/drawing/2014/main" id="{8BB95B29-EF3E-E708-4717-0CD094D02332}"/>
              </a:ext>
            </a:extLst>
          </p:cNvPr>
          <p:cNvSpPr txBox="1"/>
          <p:nvPr/>
        </p:nvSpPr>
        <p:spPr>
          <a:xfrm>
            <a:off x="2990017" y="4341995"/>
            <a:ext cx="6220690" cy="646331"/>
          </a:xfrm>
          <a:prstGeom prst="rect">
            <a:avLst/>
          </a:prstGeom>
          <a:noFill/>
        </p:spPr>
        <p:txBody>
          <a:bodyPr wrap="square">
            <a:spAutoFit/>
          </a:bodyPr>
          <a:lstStyle/>
          <a:p>
            <a:r>
              <a:rPr lang="en-US" b="1" dirty="0">
                <a:solidFill>
                  <a:schemeClr val="bg1"/>
                </a:solidFill>
              </a:rPr>
              <a:t>Recognition</a:t>
            </a:r>
          </a:p>
          <a:p>
            <a:r>
              <a:rPr lang="en-US" b="1" dirty="0">
                <a:solidFill>
                  <a:schemeClr val="bg1"/>
                </a:solidFill>
              </a:rPr>
              <a:t>8.14</a:t>
            </a:r>
          </a:p>
        </p:txBody>
      </p:sp>
      <p:sp>
        <p:nvSpPr>
          <p:cNvPr id="21" name="TextBox 20">
            <a:extLst>
              <a:ext uri="{FF2B5EF4-FFF2-40B4-BE49-F238E27FC236}">
                <a16:creationId xmlns:a16="http://schemas.microsoft.com/office/drawing/2014/main" id="{1D4EB2AF-0A4E-1E73-F4B6-DD62DA7B6F91}"/>
              </a:ext>
            </a:extLst>
          </p:cNvPr>
          <p:cNvSpPr txBox="1"/>
          <p:nvPr/>
        </p:nvSpPr>
        <p:spPr>
          <a:xfrm>
            <a:off x="2263810" y="3116923"/>
            <a:ext cx="6220690" cy="646331"/>
          </a:xfrm>
          <a:prstGeom prst="rect">
            <a:avLst/>
          </a:prstGeom>
          <a:noFill/>
        </p:spPr>
        <p:txBody>
          <a:bodyPr wrap="square">
            <a:spAutoFit/>
          </a:bodyPr>
          <a:lstStyle/>
          <a:p>
            <a:r>
              <a:rPr lang="en-US" b="1" dirty="0">
                <a:solidFill>
                  <a:schemeClr val="bg1"/>
                </a:solidFill>
              </a:rPr>
              <a:t>Insurance </a:t>
            </a:r>
          </a:p>
          <a:p>
            <a:r>
              <a:rPr lang="en-US" b="1" dirty="0">
                <a:solidFill>
                  <a:schemeClr val="bg1"/>
                </a:solidFill>
              </a:rPr>
              <a:t>8.75</a:t>
            </a:r>
          </a:p>
        </p:txBody>
      </p:sp>
      <p:sp>
        <p:nvSpPr>
          <p:cNvPr id="4" name="TextBox 3">
            <a:extLst>
              <a:ext uri="{FF2B5EF4-FFF2-40B4-BE49-F238E27FC236}">
                <a16:creationId xmlns:a16="http://schemas.microsoft.com/office/drawing/2014/main" id="{4F3020F6-C1E2-B5C3-BB50-F881D2E8238B}"/>
              </a:ext>
            </a:extLst>
          </p:cNvPr>
          <p:cNvSpPr txBox="1"/>
          <p:nvPr/>
        </p:nvSpPr>
        <p:spPr>
          <a:xfrm>
            <a:off x="6819891" y="972690"/>
            <a:ext cx="4699834" cy="5416868"/>
          </a:xfrm>
          <a:prstGeom prst="rect">
            <a:avLst/>
          </a:prstGeom>
          <a:noFill/>
        </p:spPr>
        <p:txBody>
          <a:bodyPr wrap="square" rtlCol="0">
            <a:spAutoFit/>
          </a:bodyPr>
          <a:lstStyle/>
          <a:p>
            <a:r>
              <a:rPr lang="en-US" sz="2000" b="1" i="0" dirty="0">
                <a:solidFill>
                  <a:srgbClr val="212121"/>
                </a:solidFill>
                <a:effectLst/>
              </a:rPr>
              <a:t>Are there any other important objectives or goals not previously mentioned that influenced your agency's decision to apply for the 2024 FRRCL? </a:t>
            </a:r>
          </a:p>
          <a:p>
            <a:endParaRPr lang="en-US" sz="1400" b="1" dirty="0">
              <a:solidFill>
                <a:srgbClr val="212121"/>
              </a:solidFill>
            </a:endParaRPr>
          </a:p>
          <a:p>
            <a:pPr marL="285750" indent="-285750">
              <a:buFont typeface="Wingdings" panose="05000000000000000000" pitchFamily="2" charset="2"/>
              <a:buChar char="v"/>
            </a:pPr>
            <a:r>
              <a:rPr lang="en-US" sz="1400" b="0" i="1" dirty="0">
                <a:solidFill>
                  <a:srgbClr val="212121"/>
                </a:solidFill>
                <a:effectLst/>
              </a:rPr>
              <a:t>“Biggest goal is to reduce fire insurance rates for residents or stop them from being dropped by carriers…we want to help them as much as possible before the next fire strikes.”</a:t>
            </a:r>
          </a:p>
          <a:p>
            <a:pPr marL="285750" indent="-285750">
              <a:buFont typeface="Wingdings" panose="05000000000000000000" pitchFamily="2" charset="2"/>
              <a:buChar char="v"/>
            </a:pPr>
            <a:endParaRPr lang="en-US" sz="1400" b="0" i="1" dirty="0">
              <a:solidFill>
                <a:srgbClr val="212121"/>
              </a:solidFill>
              <a:effectLst/>
            </a:endParaRPr>
          </a:p>
          <a:p>
            <a:pPr marL="285750" indent="-285750">
              <a:buFont typeface="Wingdings" panose="05000000000000000000" pitchFamily="2" charset="2"/>
              <a:buChar char="v"/>
            </a:pPr>
            <a:r>
              <a:rPr lang="en-US" sz="1400" i="1" dirty="0"/>
              <a:t>“Opportunity to lead by example for the community, hopefully spurring action at the parcel level. </a:t>
            </a:r>
            <a:r>
              <a:rPr lang="en-US" sz="1400" b="0" i="1" dirty="0">
                <a:solidFill>
                  <a:srgbClr val="212121"/>
                </a:solidFill>
                <a:effectLst/>
              </a:rPr>
              <a:t>Demonstrate the benefits to agency executives and elected officials in funding fire planning efforts.”</a:t>
            </a:r>
          </a:p>
          <a:p>
            <a:pPr marL="285750" indent="-285750">
              <a:buFont typeface="Wingdings" panose="05000000000000000000" pitchFamily="2" charset="2"/>
              <a:buChar char="v"/>
            </a:pPr>
            <a:endParaRPr lang="en-US" sz="1400" b="0" i="1" dirty="0">
              <a:solidFill>
                <a:srgbClr val="212121"/>
              </a:solidFill>
              <a:effectLst/>
            </a:endParaRPr>
          </a:p>
          <a:p>
            <a:pPr marL="285750" indent="-285750">
              <a:buFont typeface="Wingdings" panose="05000000000000000000" pitchFamily="2" charset="2"/>
              <a:buChar char="v"/>
            </a:pPr>
            <a:r>
              <a:rPr lang="en-US" sz="1400" i="1" dirty="0"/>
              <a:t>“…we applied for inclusion on the list to demonstrate to CAL FIRE that we take wildfire protection and suppression seriously.”</a:t>
            </a:r>
          </a:p>
          <a:p>
            <a:pPr marL="285750" indent="-285750">
              <a:buFont typeface="Wingdings" panose="05000000000000000000" pitchFamily="2" charset="2"/>
              <a:buChar char="v"/>
            </a:pPr>
            <a:endParaRPr lang="en-US" sz="1400" i="1" dirty="0"/>
          </a:p>
          <a:p>
            <a:pPr marL="285750" indent="-285750">
              <a:buFont typeface="Wingdings" panose="05000000000000000000" pitchFamily="2" charset="2"/>
              <a:buChar char="v"/>
            </a:pPr>
            <a:r>
              <a:rPr lang="en-US" sz="1400" b="0" i="1" dirty="0">
                <a:solidFill>
                  <a:srgbClr val="212121"/>
                </a:solidFill>
                <a:effectLst/>
              </a:rPr>
              <a:t>“We take pride in being a role model community to our neighbors and being recognized for the hard work of our community to prepare for and live safely with wildfire. This program serves as an incentive to achieve best practices for planning for wildfire.”</a:t>
            </a:r>
            <a:endParaRPr lang="en-US" sz="1400" i="1" dirty="0"/>
          </a:p>
        </p:txBody>
      </p:sp>
    </p:spTree>
    <p:extLst>
      <p:ext uri="{BB962C8B-B14F-4D97-AF65-F5344CB8AC3E}">
        <p14:creationId xmlns:p14="http://schemas.microsoft.com/office/powerpoint/2010/main" val="3251336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7FBE81-2096-F773-D46B-81E2913C40C9}"/>
              </a:ext>
            </a:extLst>
          </p:cNvPr>
          <p:cNvSpPr>
            <a:spLocks noGrp="1"/>
          </p:cNvSpPr>
          <p:nvPr>
            <p:ph sz="half" idx="1"/>
          </p:nvPr>
        </p:nvSpPr>
        <p:spPr>
          <a:xfrm>
            <a:off x="6629576" y="1168960"/>
            <a:ext cx="5699448" cy="5397759"/>
          </a:xfrm>
        </p:spPr>
        <p:txBody>
          <a:bodyPr>
            <a:normAutofit fontScale="92500" lnSpcReduction="10000"/>
          </a:bodyPr>
          <a:lstStyle/>
          <a:p>
            <a:pPr marL="914400" marR="0" lvl="2" indent="0">
              <a:lnSpc>
                <a:spcPct val="90000"/>
              </a:lnSpc>
              <a:spcBef>
                <a:spcPts val="0"/>
              </a:spcBef>
              <a:spcAft>
                <a:spcPts val="0"/>
              </a:spcAft>
              <a:buNone/>
              <a:tabLst>
                <a:tab pos="1371600" algn="l"/>
              </a:tabLst>
            </a:pPr>
            <a:endParaRPr lang="en-US" sz="1900" dirty="0">
              <a:solidFill>
                <a:srgbClr val="000000"/>
              </a:solidFill>
              <a:ea typeface="Times New Roman" panose="02020603050405020304" pitchFamily="18" charset="0"/>
              <a:cs typeface="Times New Roman" panose="02020603050405020304" pitchFamily="18" charset="0"/>
            </a:endParaRPr>
          </a:p>
          <a:p>
            <a:pPr marL="914400" marR="0" lvl="2" indent="0">
              <a:lnSpc>
                <a:spcPct val="90000"/>
              </a:lnSpc>
              <a:spcBef>
                <a:spcPts val="0"/>
              </a:spcBef>
              <a:spcAft>
                <a:spcPts val="0"/>
              </a:spcAft>
              <a:buNone/>
              <a:tabLst>
                <a:tab pos="1371600" algn="l"/>
              </a:tabLst>
            </a:pPr>
            <a:r>
              <a:rPr lang="en-US" sz="1900" kern="1200" dirty="0">
                <a:solidFill>
                  <a:srgbClr val="000000"/>
                </a:solidFill>
                <a:effectLst/>
                <a:ea typeface="Times New Roman" panose="02020603050405020304" pitchFamily="18" charset="0"/>
                <a:cs typeface="Times New Roman" panose="02020603050405020304" pitchFamily="18" charset="0"/>
              </a:rPr>
              <a:t> </a:t>
            </a:r>
            <a:r>
              <a:rPr lang="en-US" sz="1900" b="1" kern="1200" dirty="0">
                <a:solidFill>
                  <a:srgbClr val="000000"/>
                </a:solidFill>
                <a:effectLst/>
                <a:ea typeface="Times New Roman" panose="02020603050405020304" pitchFamily="18" charset="0"/>
                <a:cs typeface="Times New Roman" panose="02020603050405020304" pitchFamily="18" charset="0"/>
              </a:rPr>
              <a:t>More Reminders and Outreach</a:t>
            </a:r>
            <a:r>
              <a:rPr lang="en-US" sz="1900" b="1" dirty="0">
                <a:solidFill>
                  <a:srgbClr val="000000"/>
                </a:solidFill>
                <a:ea typeface="Times New Roman" panose="02020603050405020304" pitchFamily="18" charset="0"/>
                <a:cs typeface="Times New Roman" panose="02020603050405020304" pitchFamily="18" charset="0"/>
              </a:rPr>
              <a:t>:</a:t>
            </a:r>
          </a:p>
          <a:p>
            <a:pPr lvl="3">
              <a:spcBef>
                <a:spcPts val="0"/>
              </a:spcBef>
              <a:tabLst>
                <a:tab pos="1371600" algn="l"/>
              </a:tabLst>
            </a:pPr>
            <a:r>
              <a:rPr lang="en-US" kern="1200" dirty="0">
                <a:solidFill>
                  <a:srgbClr val="000000"/>
                </a:solidFill>
                <a:effectLst/>
                <a:ea typeface="Times New Roman" panose="02020603050405020304" pitchFamily="18" charset="0"/>
                <a:cs typeface="Times New Roman" panose="02020603050405020304" pitchFamily="18" charset="0"/>
              </a:rPr>
              <a:t>Utilize Board’s mailing list as well as list of </a:t>
            </a:r>
            <a:r>
              <a:rPr lang="en-US" dirty="0">
                <a:solidFill>
                  <a:srgbClr val="000000"/>
                </a:solidFill>
                <a:ea typeface="Times New Roman" panose="02020603050405020304" pitchFamily="18" charset="0"/>
                <a:cs typeface="Times New Roman" panose="02020603050405020304" pitchFamily="18" charset="0"/>
              </a:rPr>
              <a:t>previous </a:t>
            </a:r>
            <a:r>
              <a:rPr lang="en-US" kern="1200" dirty="0">
                <a:solidFill>
                  <a:srgbClr val="000000"/>
                </a:solidFill>
                <a:effectLst/>
                <a:ea typeface="Times New Roman" panose="02020603050405020304" pitchFamily="18" charset="0"/>
                <a:cs typeface="Times New Roman" panose="02020603050405020304" pitchFamily="18" charset="0"/>
              </a:rPr>
              <a:t>FRRCL applicants to end out email reminders prior to next application period.</a:t>
            </a:r>
          </a:p>
          <a:p>
            <a:pPr lvl="3">
              <a:spcBef>
                <a:spcPts val="0"/>
              </a:spcBef>
              <a:tabLst>
                <a:tab pos="1371600" algn="l"/>
              </a:tabLst>
            </a:pPr>
            <a:r>
              <a:rPr lang="en-US" dirty="0">
                <a:solidFill>
                  <a:srgbClr val="000000"/>
                </a:solidFill>
                <a:ea typeface="Times New Roman" panose="02020603050405020304" pitchFamily="18" charset="0"/>
                <a:cs typeface="Times New Roman" panose="02020603050405020304" pitchFamily="18" charset="0"/>
              </a:rPr>
              <a:t>Utilize relationships with stakeholders to help disseminate open application period. </a:t>
            </a:r>
          </a:p>
          <a:p>
            <a:pPr lvl="3">
              <a:spcBef>
                <a:spcPts val="0"/>
              </a:spcBef>
              <a:tabLst>
                <a:tab pos="1371600" algn="l"/>
              </a:tabLst>
            </a:pPr>
            <a:r>
              <a:rPr lang="en-US" dirty="0">
                <a:solidFill>
                  <a:srgbClr val="000000"/>
                </a:solidFill>
                <a:ea typeface="Times New Roman" panose="02020603050405020304" pitchFamily="18" charset="0"/>
                <a:cs typeface="Times New Roman" panose="02020603050405020304" pitchFamily="18" charset="0"/>
              </a:rPr>
              <a:t>Outreach to </a:t>
            </a:r>
            <a:r>
              <a:rPr lang="en-US" dirty="0" err="1">
                <a:solidFill>
                  <a:srgbClr val="000000"/>
                </a:solidFill>
                <a:ea typeface="Times New Roman" panose="02020603050405020304" pitchFamily="18" charset="0"/>
                <a:cs typeface="Times New Roman" panose="02020603050405020304" pitchFamily="18" charset="0"/>
              </a:rPr>
              <a:t>FirewiseUSA</a:t>
            </a:r>
            <a:r>
              <a:rPr lang="en-US" dirty="0">
                <a:solidFill>
                  <a:srgbClr val="000000"/>
                </a:solidFill>
                <a:ea typeface="Times New Roman" panose="02020603050405020304" pitchFamily="18" charset="0"/>
                <a:cs typeface="Times New Roman" panose="02020603050405020304" pitchFamily="18" charset="0"/>
              </a:rPr>
              <a:t> communities to disseminate information </a:t>
            </a:r>
          </a:p>
          <a:p>
            <a:pPr marL="914400" marR="0" lvl="2" indent="0">
              <a:lnSpc>
                <a:spcPct val="90000"/>
              </a:lnSpc>
              <a:spcBef>
                <a:spcPts val="0"/>
              </a:spcBef>
              <a:spcAft>
                <a:spcPts val="0"/>
              </a:spcAft>
              <a:buNone/>
              <a:tabLst>
                <a:tab pos="1371600" algn="l"/>
              </a:tabLst>
            </a:pPr>
            <a:endParaRPr lang="en-US" sz="1900" kern="1200" dirty="0">
              <a:solidFill>
                <a:srgbClr val="000000"/>
              </a:solidFill>
              <a:effectLst/>
              <a:ea typeface="Times New Roman" panose="02020603050405020304" pitchFamily="18" charset="0"/>
              <a:cs typeface="Times New Roman" panose="02020603050405020304" pitchFamily="18" charset="0"/>
            </a:endParaRPr>
          </a:p>
          <a:p>
            <a:pPr marL="914400" marR="0" lvl="2" indent="0">
              <a:lnSpc>
                <a:spcPct val="90000"/>
              </a:lnSpc>
              <a:spcBef>
                <a:spcPts val="0"/>
              </a:spcBef>
              <a:spcAft>
                <a:spcPts val="0"/>
              </a:spcAft>
              <a:buNone/>
              <a:tabLst>
                <a:tab pos="1371600" algn="l"/>
              </a:tabLst>
            </a:pPr>
            <a:r>
              <a:rPr lang="en-US" sz="1900" b="1" dirty="0">
                <a:solidFill>
                  <a:srgbClr val="000000"/>
                </a:solidFill>
                <a:ea typeface="Times New Roman" panose="02020603050405020304" pitchFamily="18" charset="0"/>
                <a:cs typeface="Times New Roman" panose="02020603050405020304" pitchFamily="18" charset="0"/>
              </a:rPr>
              <a:t>Create Brochures for Website: </a:t>
            </a:r>
          </a:p>
          <a:p>
            <a:pPr lvl="3">
              <a:spcBef>
                <a:spcPts val="0"/>
              </a:spcBef>
              <a:tabLst>
                <a:tab pos="1371600" algn="l"/>
              </a:tabLst>
            </a:pPr>
            <a:r>
              <a:rPr lang="en-US" kern="1200" dirty="0">
                <a:solidFill>
                  <a:srgbClr val="000000"/>
                </a:solidFill>
                <a:effectLst/>
                <a:ea typeface="Times New Roman" panose="02020603050405020304" pitchFamily="18" charset="0"/>
                <a:cs typeface="Times New Roman" panose="02020603050405020304" pitchFamily="18" charset="0"/>
              </a:rPr>
              <a:t>Cities </a:t>
            </a:r>
            <a:r>
              <a:rPr lang="en-US" dirty="0">
                <a:solidFill>
                  <a:srgbClr val="000000"/>
                </a:solidFill>
                <a:ea typeface="Times New Roman" panose="02020603050405020304" pitchFamily="18" charset="0"/>
                <a:cs typeface="Times New Roman" panose="02020603050405020304" pitchFamily="18" charset="0"/>
              </a:rPr>
              <a:t>and Counties</a:t>
            </a:r>
          </a:p>
          <a:p>
            <a:pPr lvl="3">
              <a:spcBef>
                <a:spcPts val="0"/>
              </a:spcBef>
              <a:tabLst>
                <a:tab pos="1371600" algn="l"/>
              </a:tabLst>
            </a:pPr>
            <a:r>
              <a:rPr lang="en-US" kern="1200" dirty="0">
                <a:solidFill>
                  <a:srgbClr val="000000"/>
                </a:solidFill>
                <a:effectLst/>
                <a:ea typeface="Times New Roman" panose="02020603050405020304" pitchFamily="18" charset="0"/>
                <a:cs typeface="Times New Roman" panose="02020603050405020304" pitchFamily="18" charset="0"/>
              </a:rPr>
              <a:t>Special</a:t>
            </a:r>
            <a:r>
              <a:rPr lang="en-US" dirty="0">
                <a:solidFill>
                  <a:srgbClr val="000000"/>
                </a:solidFill>
                <a:ea typeface="Times New Roman" panose="02020603050405020304" pitchFamily="18" charset="0"/>
                <a:cs typeface="Times New Roman" panose="02020603050405020304" pitchFamily="18" charset="0"/>
              </a:rPr>
              <a:t> Districts and Tribes</a:t>
            </a:r>
          </a:p>
          <a:p>
            <a:pPr lvl="3">
              <a:spcBef>
                <a:spcPts val="0"/>
              </a:spcBef>
              <a:tabLst>
                <a:tab pos="1371600" algn="l"/>
              </a:tabLst>
            </a:pPr>
            <a:r>
              <a:rPr lang="en-US" kern="1200" dirty="0">
                <a:solidFill>
                  <a:srgbClr val="000000"/>
                </a:solidFill>
                <a:effectLst/>
                <a:ea typeface="Times New Roman" panose="02020603050405020304" pitchFamily="18" charset="0"/>
                <a:cs typeface="Times New Roman" panose="02020603050405020304" pitchFamily="18" charset="0"/>
              </a:rPr>
              <a:t>Homeowners</a:t>
            </a:r>
          </a:p>
          <a:p>
            <a:pPr marL="914400" marR="0" lvl="2" indent="0">
              <a:lnSpc>
                <a:spcPct val="90000"/>
              </a:lnSpc>
              <a:spcBef>
                <a:spcPts val="0"/>
              </a:spcBef>
              <a:spcAft>
                <a:spcPts val="0"/>
              </a:spcAft>
              <a:buNone/>
              <a:tabLst>
                <a:tab pos="1371600" algn="l"/>
              </a:tabLst>
            </a:pPr>
            <a:endParaRPr lang="en-US" sz="1900" dirty="0">
              <a:solidFill>
                <a:srgbClr val="000000"/>
              </a:solidFill>
              <a:ea typeface="Times New Roman" panose="02020603050405020304" pitchFamily="18" charset="0"/>
              <a:cs typeface="Times New Roman" panose="02020603050405020304" pitchFamily="18" charset="0"/>
            </a:endParaRPr>
          </a:p>
          <a:p>
            <a:pPr marL="914400" marR="0" lvl="2" indent="0">
              <a:lnSpc>
                <a:spcPct val="90000"/>
              </a:lnSpc>
              <a:spcBef>
                <a:spcPts val="0"/>
              </a:spcBef>
              <a:spcAft>
                <a:spcPts val="0"/>
              </a:spcAft>
              <a:buNone/>
              <a:tabLst>
                <a:tab pos="1371600" algn="l"/>
              </a:tabLst>
            </a:pPr>
            <a:r>
              <a:rPr lang="en-US" sz="1900" b="1" dirty="0">
                <a:solidFill>
                  <a:srgbClr val="000000"/>
                </a:solidFill>
                <a:ea typeface="Times New Roman" panose="02020603050405020304" pitchFamily="18" charset="0"/>
                <a:cs typeface="Times New Roman" panose="02020603050405020304" pitchFamily="18" charset="0"/>
              </a:rPr>
              <a:t>Clarify Application Criteria Requirements:</a:t>
            </a:r>
          </a:p>
          <a:p>
            <a:pPr lvl="3">
              <a:spcBef>
                <a:spcPts val="0"/>
              </a:spcBef>
              <a:tabLst>
                <a:tab pos="1371600" algn="l"/>
              </a:tabLst>
            </a:pPr>
            <a:r>
              <a:rPr lang="en-US" dirty="0">
                <a:solidFill>
                  <a:srgbClr val="000000"/>
                </a:solidFill>
                <a:ea typeface="Times New Roman" panose="02020603050405020304" pitchFamily="18" charset="0"/>
                <a:cs typeface="Times New Roman" panose="02020603050405020304" pitchFamily="18" charset="0"/>
              </a:rPr>
              <a:t>Examples of application and supporting docs. </a:t>
            </a:r>
          </a:p>
          <a:p>
            <a:pPr lvl="3">
              <a:spcBef>
                <a:spcPts val="0"/>
              </a:spcBef>
              <a:tabLst>
                <a:tab pos="1371600" algn="l"/>
              </a:tabLst>
            </a:pPr>
            <a:r>
              <a:rPr lang="en-US" dirty="0">
                <a:solidFill>
                  <a:srgbClr val="000000"/>
                </a:solidFill>
                <a:ea typeface="Times New Roman" panose="02020603050405020304" pitchFamily="18" charset="0"/>
                <a:cs typeface="Times New Roman" panose="02020603050405020304" pitchFamily="18" charset="0"/>
              </a:rPr>
              <a:t>Add webinars that cover criteria specifically.</a:t>
            </a:r>
          </a:p>
          <a:p>
            <a:pPr lvl="3">
              <a:spcBef>
                <a:spcPts val="0"/>
              </a:spcBef>
              <a:tabLst>
                <a:tab pos="1371600" algn="l"/>
              </a:tabLst>
            </a:pPr>
            <a:r>
              <a:rPr lang="en-US" kern="1200" dirty="0">
                <a:solidFill>
                  <a:srgbClr val="000000"/>
                </a:solidFill>
                <a:effectLst/>
                <a:ea typeface="Times New Roman" panose="02020603050405020304" pitchFamily="18" charset="0"/>
                <a:cs typeface="Times New Roman" panose="02020603050405020304" pitchFamily="18" charset="0"/>
              </a:rPr>
              <a:t>Update FAQ’s.</a:t>
            </a:r>
          </a:p>
          <a:p>
            <a:pPr lvl="3">
              <a:spcBef>
                <a:spcPts val="0"/>
              </a:spcBef>
              <a:tabLst>
                <a:tab pos="1371600" algn="l"/>
              </a:tabLst>
            </a:pPr>
            <a:endParaRPr lang="en-US" kern="1200" dirty="0">
              <a:solidFill>
                <a:srgbClr val="000000"/>
              </a:solidFill>
              <a:effectLst/>
              <a:ea typeface="Times New Roman" panose="02020603050405020304" pitchFamily="18" charset="0"/>
              <a:cs typeface="Times New Roman" panose="02020603050405020304" pitchFamily="18" charset="0"/>
            </a:endParaRPr>
          </a:p>
          <a:p>
            <a:pPr marL="914400" marR="0" lvl="2" indent="0">
              <a:lnSpc>
                <a:spcPct val="90000"/>
              </a:lnSpc>
              <a:spcBef>
                <a:spcPts val="0"/>
              </a:spcBef>
              <a:spcAft>
                <a:spcPts val="0"/>
              </a:spcAft>
              <a:buNone/>
              <a:tabLst>
                <a:tab pos="1371600" algn="l"/>
              </a:tabLst>
            </a:pPr>
            <a:r>
              <a:rPr lang="en-US" sz="1900" b="1" dirty="0">
                <a:solidFill>
                  <a:srgbClr val="000000"/>
                </a:solidFill>
                <a:ea typeface="Times New Roman" panose="02020603050405020304" pitchFamily="18" charset="0"/>
                <a:cs typeface="Times New Roman" panose="02020603050405020304" pitchFamily="18" charset="0"/>
              </a:rPr>
              <a:t>Clarify Application Submission Requirements:</a:t>
            </a:r>
          </a:p>
          <a:p>
            <a:pPr lvl="3">
              <a:spcBef>
                <a:spcPts val="0"/>
              </a:spcBef>
              <a:tabLst>
                <a:tab pos="1371600" algn="l"/>
              </a:tabLst>
            </a:pPr>
            <a:r>
              <a:rPr lang="en-US" dirty="0">
                <a:solidFill>
                  <a:srgbClr val="000000"/>
                </a:solidFill>
                <a:ea typeface="Times New Roman" panose="02020603050405020304" pitchFamily="18" charset="0"/>
                <a:cs typeface="Times New Roman" panose="02020603050405020304" pitchFamily="18" charset="0"/>
              </a:rPr>
              <a:t>Add free Box account link to webpage</a:t>
            </a:r>
          </a:p>
          <a:p>
            <a:pPr lvl="3">
              <a:spcBef>
                <a:spcPts val="0"/>
              </a:spcBef>
              <a:tabLst>
                <a:tab pos="1371600" algn="l"/>
              </a:tabLst>
            </a:pPr>
            <a:r>
              <a:rPr lang="en-US" dirty="0">
                <a:solidFill>
                  <a:srgbClr val="000000"/>
                </a:solidFill>
                <a:ea typeface="Times New Roman" panose="02020603050405020304" pitchFamily="18" charset="0"/>
                <a:cs typeface="Times New Roman" panose="02020603050405020304" pitchFamily="18" charset="0"/>
              </a:rPr>
              <a:t>Increased communication on application requirements. </a:t>
            </a:r>
            <a:endParaRPr lang="en-US" sz="1900" dirty="0">
              <a:solidFill>
                <a:srgbClr val="000000"/>
              </a:solidFill>
              <a:ea typeface="Times New Roman" panose="02020603050405020304" pitchFamily="18" charset="0"/>
              <a:cs typeface="Times New Roman" panose="02020603050405020304" pitchFamily="18" charset="0"/>
            </a:endParaRPr>
          </a:p>
          <a:p>
            <a:pPr marL="1371600" lvl="3" indent="0">
              <a:spcBef>
                <a:spcPts val="0"/>
              </a:spcBef>
              <a:buNone/>
              <a:tabLst>
                <a:tab pos="1371600" algn="l"/>
              </a:tabLst>
            </a:pPr>
            <a:endParaRPr lang="en-US" kern="1200" dirty="0">
              <a:solidFill>
                <a:srgbClr val="000000"/>
              </a:solidFill>
              <a:effectLst/>
              <a:ea typeface="Times New Roman" panose="02020603050405020304" pitchFamily="18" charset="0"/>
              <a:cs typeface="Times New Roman" panose="02020603050405020304" pitchFamily="18" charset="0"/>
            </a:endParaRPr>
          </a:p>
          <a:p>
            <a:pPr marR="0" lvl="2">
              <a:lnSpc>
                <a:spcPct val="90000"/>
              </a:lnSpc>
              <a:spcBef>
                <a:spcPts val="0"/>
              </a:spcBef>
              <a:spcAft>
                <a:spcPts val="0"/>
              </a:spcAft>
              <a:buFont typeface="Courier New" panose="02070309020205020404" pitchFamily="49" charset="0"/>
              <a:buChar char="o"/>
              <a:tabLst>
                <a:tab pos="1371600" algn="l"/>
              </a:tabLst>
            </a:pPr>
            <a:endParaRPr lang="en-US" sz="1800" kern="1200" dirty="0">
              <a:solidFill>
                <a:srgbClr val="000000"/>
              </a:solidFill>
              <a:effectLst/>
              <a:ea typeface="Times New Roman" panose="02020603050405020304" pitchFamily="18" charset="0"/>
              <a:cs typeface="Times New Roman" panose="02020603050405020304" pitchFamily="18" charset="0"/>
            </a:endParaRPr>
          </a:p>
          <a:p>
            <a:pPr marL="914400" marR="0" lvl="2" indent="0">
              <a:lnSpc>
                <a:spcPct val="90000"/>
              </a:lnSpc>
              <a:spcBef>
                <a:spcPts val="0"/>
              </a:spcBef>
              <a:spcAft>
                <a:spcPts val="0"/>
              </a:spcAft>
              <a:buNone/>
              <a:tabLst>
                <a:tab pos="1371600" algn="l"/>
              </a:tabLst>
            </a:pPr>
            <a:endParaRPr lang="en-US" sz="1800" kern="1200" dirty="0">
              <a:solidFill>
                <a:srgbClr val="000000"/>
              </a:solidFill>
              <a:effectLst/>
              <a:ea typeface="Times New Roman" panose="02020603050405020304" pitchFamily="18" charset="0"/>
              <a:cs typeface="Times New Roman" panose="02020603050405020304" pitchFamily="18" charset="0"/>
            </a:endParaRPr>
          </a:p>
          <a:p>
            <a:pPr marL="914400" marR="0" lvl="2" indent="0">
              <a:lnSpc>
                <a:spcPct val="90000"/>
              </a:lnSpc>
              <a:spcBef>
                <a:spcPts val="0"/>
              </a:spcBef>
              <a:spcAft>
                <a:spcPts val="0"/>
              </a:spcAft>
              <a:buNone/>
              <a:tabLst>
                <a:tab pos="1371600" algn="l"/>
              </a:tabLst>
            </a:pPr>
            <a:endParaRPr lang="en-US" sz="1800" kern="1200" dirty="0">
              <a:solidFill>
                <a:srgbClr val="000000"/>
              </a:solidFill>
              <a:effectLst/>
              <a:ea typeface="Times New Roman" panose="02020603050405020304" pitchFamily="18" charset="0"/>
              <a:cs typeface="Times New Roman" panose="02020603050405020304" pitchFamily="18" charset="0"/>
            </a:endParaRPr>
          </a:p>
          <a:p>
            <a:pPr marL="1371600" lvl="3" indent="0">
              <a:spcBef>
                <a:spcPts val="0"/>
              </a:spcBef>
              <a:buNone/>
              <a:tabLst>
                <a:tab pos="1371600" algn="l"/>
              </a:tabLst>
            </a:pPr>
            <a:endParaRPr lang="en-US" sz="1400" kern="100" dirty="0">
              <a:effectLst/>
              <a:ea typeface="Aptos" panose="020B0004020202020204" pitchFamily="34" charset="0"/>
              <a:cs typeface="Times New Roman" panose="02020603050405020304" pitchFamily="18" charset="0"/>
            </a:endParaRPr>
          </a:p>
          <a:p>
            <a:endParaRPr lang="en-US" sz="1800" dirty="0"/>
          </a:p>
          <a:p>
            <a:endParaRPr lang="en-US" dirty="0"/>
          </a:p>
          <a:p>
            <a:endParaRPr lang="en-US" dirty="0"/>
          </a:p>
        </p:txBody>
      </p:sp>
      <p:sp>
        <p:nvSpPr>
          <p:cNvPr id="2" name="Arrow: Pentagon 1">
            <a:extLst>
              <a:ext uri="{FF2B5EF4-FFF2-40B4-BE49-F238E27FC236}">
                <a16:creationId xmlns:a16="http://schemas.microsoft.com/office/drawing/2014/main" id="{AB915511-40EF-9F49-19DA-5A2210B02310}"/>
              </a:ext>
            </a:extLst>
          </p:cNvPr>
          <p:cNvSpPr/>
          <p:nvPr/>
        </p:nvSpPr>
        <p:spPr>
          <a:xfrm>
            <a:off x="1" y="0"/>
            <a:ext cx="7551174" cy="6858000"/>
          </a:xfrm>
          <a:prstGeom prst="homePlate">
            <a:avLst/>
          </a:prstGeom>
          <a:solidFill>
            <a:schemeClr val="accent4">
              <a:lumMod val="40000"/>
              <a:lumOff val="6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20D2160-B40D-C39C-E554-FB901AFE2516}"/>
              </a:ext>
            </a:extLst>
          </p:cNvPr>
          <p:cNvSpPr>
            <a:spLocks noGrp="1"/>
          </p:cNvSpPr>
          <p:nvPr>
            <p:ph type="title"/>
          </p:nvPr>
        </p:nvSpPr>
        <p:spPr>
          <a:xfrm>
            <a:off x="-17105" y="-78657"/>
            <a:ext cx="12192000" cy="931333"/>
          </a:xfrm>
          <a:solidFill>
            <a:schemeClr val="accent6">
              <a:lumMod val="50000"/>
            </a:schemeClr>
          </a:solidFill>
        </p:spPr>
        <p:txBody>
          <a:bodyPr>
            <a:normAutofit/>
          </a:bodyPr>
          <a:lstStyle/>
          <a:p>
            <a:r>
              <a:rPr lang="en-US" b="1" dirty="0">
                <a:solidFill>
                  <a:schemeClr val="bg1"/>
                </a:solidFill>
              </a:rPr>
              <a:t>Takeaways for Procedural Improvements: </a:t>
            </a:r>
          </a:p>
        </p:txBody>
      </p:sp>
      <p:sp>
        <p:nvSpPr>
          <p:cNvPr id="10" name="TextBox 9">
            <a:extLst>
              <a:ext uri="{FF2B5EF4-FFF2-40B4-BE49-F238E27FC236}">
                <a16:creationId xmlns:a16="http://schemas.microsoft.com/office/drawing/2014/main" id="{CB687792-CD1C-205D-616A-7FFAE6E97383}"/>
              </a:ext>
            </a:extLst>
          </p:cNvPr>
          <p:cNvSpPr txBox="1"/>
          <p:nvPr/>
        </p:nvSpPr>
        <p:spPr>
          <a:xfrm>
            <a:off x="-17105" y="1310318"/>
            <a:ext cx="5778382" cy="4739759"/>
          </a:xfrm>
          <a:prstGeom prst="rect">
            <a:avLst/>
          </a:prstGeom>
          <a:noFill/>
        </p:spPr>
        <p:txBody>
          <a:bodyPr wrap="square" rtlCol="0">
            <a:spAutoFit/>
          </a:bodyPr>
          <a:lstStyle/>
          <a:p>
            <a:r>
              <a:rPr lang="en-US" sz="1500" b="1" i="1" dirty="0">
                <a:solidFill>
                  <a:srgbClr val="212121"/>
                </a:solidFill>
                <a:effectLst/>
                <a:latin typeface="Segoe UI" panose="020B0502040204020203" pitchFamily="34" charset="0"/>
              </a:rPr>
              <a:t>“</a:t>
            </a:r>
            <a:r>
              <a:rPr lang="en-US" sz="1600" i="1" dirty="0">
                <a:solidFill>
                  <a:srgbClr val="212121"/>
                </a:solidFill>
                <a:effectLst/>
                <a:latin typeface="Segoe UI" panose="020B0502040204020203" pitchFamily="34" charset="0"/>
              </a:rPr>
              <a:t>We were lucky to get a notification of the application for the 2022 list from our local Fire Safe Council or we would have missed the application period. Reaching out to Cal Fire and local Fire Safe Councils would be a great route to local fire departments and special districts.”</a:t>
            </a:r>
          </a:p>
          <a:p>
            <a:endParaRPr lang="en-US" sz="1600" i="1" dirty="0">
              <a:solidFill>
                <a:srgbClr val="212121"/>
              </a:solidFill>
              <a:latin typeface="Segoe UI" panose="020B0502040204020203" pitchFamily="34" charset="0"/>
            </a:endParaRPr>
          </a:p>
          <a:p>
            <a:r>
              <a:rPr lang="en-US" sz="1600" i="1" dirty="0">
                <a:solidFill>
                  <a:srgbClr val="212121"/>
                </a:solidFill>
                <a:effectLst/>
                <a:latin typeface="Segoe UI" panose="020B0502040204020203" pitchFamily="34" charset="0"/>
              </a:rPr>
              <a:t>“For new applicants, a workshop that reviewed the items in the application would be helpful.”</a:t>
            </a:r>
          </a:p>
          <a:p>
            <a:endParaRPr lang="en-US" sz="1600" i="1" dirty="0">
              <a:solidFill>
                <a:srgbClr val="212121"/>
              </a:solidFill>
              <a:latin typeface="Segoe UI" panose="020B0502040204020203" pitchFamily="34" charset="0"/>
            </a:endParaRPr>
          </a:p>
          <a:p>
            <a:r>
              <a:rPr lang="en-US" sz="1600" i="1" dirty="0">
                <a:solidFill>
                  <a:srgbClr val="212121"/>
                </a:solidFill>
                <a:effectLst/>
                <a:latin typeface="Segoe UI" panose="020B0502040204020203" pitchFamily="34" charset="0"/>
              </a:rPr>
              <a:t>“…it would be helpful for a county like ours, with a lot of work to do to become eligible, to get some guidance, resources and best practices examples that might make the process more attainable.</a:t>
            </a:r>
          </a:p>
          <a:p>
            <a:endParaRPr lang="en-US" sz="1600" i="1" dirty="0">
              <a:solidFill>
                <a:srgbClr val="212121"/>
              </a:solidFill>
              <a:latin typeface="Segoe UI" panose="020B0502040204020203" pitchFamily="34" charset="0"/>
            </a:endParaRPr>
          </a:p>
          <a:p>
            <a:r>
              <a:rPr lang="en-US" sz="1600" i="1" dirty="0">
                <a:solidFill>
                  <a:srgbClr val="212121"/>
                </a:solidFill>
                <a:effectLst/>
                <a:latin typeface="Segoe UI" panose="020B0502040204020203" pitchFamily="34" charset="0"/>
              </a:rPr>
              <a:t>“Box was a little tricky at first because it took a while for me to figure out how to create a free account. A very minor improvement might be to have clear instructions on how to create a free Box account for agencies that don't use Box.”</a:t>
            </a:r>
          </a:p>
          <a:p>
            <a:endParaRPr lang="en-US" sz="1400" b="1" i="1" dirty="0"/>
          </a:p>
        </p:txBody>
      </p:sp>
    </p:spTree>
    <p:extLst>
      <p:ext uri="{BB962C8B-B14F-4D97-AF65-F5344CB8AC3E}">
        <p14:creationId xmlns:p14="http://schemas.microsoft.com/office/powerpoint/2010/main" val="232579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7FBE81-2096-F773-D46B-81E2913C40C9}"/>
              </a:ext>
            </a:extLst>
          </p:cNvPr>
          <p:cNvSpPr>
            <a:spLocks noGrp="1"/>
          </p:cNvSpPr>
          <p:nvPr>
            <p:ph sz="half" idx="1"/>
          </p:nvPr>
        </p:nvSpPr>
        <p:spPr>
          <a:xfrm>
            <a:off x="434162" y="1233377"/>
            <a:ext cx="5106668" cy="4890423"/>
          </a:xfrm>
        </p:spPr>
        <p:txBody>
          <a:bodyPr>
            <a:normAutofit/>
          </a:bodyPr>
          <a:lstStyle/>
          <a:p>
            <a:pPr marL="457200" lvl="1" indent="0">
              <a:buNone/>
            </a:pPr>
            <a:endParaRPr lang="en-US" sz="1600" b="1" dirty="0"/>
          </a:p>
          <a:p>
            <a:pPr marL="457200" lvl="1" indent="0">
              <a:buNone/>
            </a:pPr>
            <a:endParaRPr lang="en-US" sz="1600" b="1" dirty="0"/>
          </a:p>
        </p:txBody>
      </p:sp>
      <p:sp>
        <p:nvSpPr>
          <p:cNvPr id="6" name="Title 1">
            <a:extLst>
              <a:ext uri="{FF2B5EF4-FFF2-40B4-BE49-F238E27FC236}">
                <a16:creationId xmlns:a16="http://schemas.microsoft.com/office/drawing/2014/main" id="{820D2160-B40D-C39C-E554-FB901AFE2516}"/>
              </a:ext>
            </a:extLst>
          </p:cNvPr>
          <p:cNvSpPr>
            <a:spLocks noGrp="1"/>
          </p:cNvSpPr>
          <p:nvPr>
            <p:ph type="title"/>
          </p:nvPr>
        </p:nvSpPr>
        <p:spPr>
          <a:xfrm>
            <a:off x="0" y="10660"/>
            <a:ext cx="12333514" cy="920673"/>
          </a:xfrm>
          <a:solidFill>
            <a:schemeClr val="accent6">
              <a:lumMod val="50000"/>
            </a:schemeClr>
          </a:solidFill>
        </p:spPr>
        <p:txBody>
          <a:bodyPr>
            <a:normAutofit/>
          </a:bodyPr>
          <a:lstStyle/>
          <a:p>
            <a:r>
              <a:rPr lang="en-US" b="1" dirty="0">
                <a:solidFill>
                  <a:schemeClr val="bg1"/>
                </a:solidFill>
              </a:rPr>
              <a:t>Feedback for potential Board Discussion: </a:t>
            </a:r>
          </a:p>
        </p:txBody>
      </p:sp>
      <p:sp>
        <p:nvSpPr>
          <p:cNvPr id="7" name="TextBox 6">
            <a:extLst>
              <a:ext uri="{FF2B5EF4-FFF2-40B4-BE49-F238E27FC236}">
                <a16:creationId xmlns:a16="http://schemas.microsoft.com/office/drawing/2014/main" id="{3D018998-9C8E-57FB-A9D7-7F27205F2059}"/>
              </a:ext>
            </a:extLst>
          </p:cNvPr>
          <p:cNvSpPr txBox="1"/>
          <p:nvPr/>
        </p:nvSpPr>
        <p:spPr>
          <a:xfrm>
            <a:off x="163286" y="931333"/>
            <a:ext cx="12170228" cy="7779053"/>
          </a:xfrm>
          <a:prstGeom prst="rect">
            <a:avLst/>
          </a:prstGeom>
          <a:noFill/>
        </p:spPr>
        <p:txBody>
          <a:bodyPr wrap="square" rtlCol="0">
            <a:spAutoFit/>
          </a:bodyPr>
          <a:lstStyle/>
          <a:p>
            <a:r>
              <a:rPr lang="en-US" b="1" i="0" dirty="0">
                <a:solidFill>
                  <a:srgbClr val="212121"/>
                </a:solidFill>
                <a:effectLst/>
                <a:latin typeface="Segoe UI" panose="020B0502040204020203" pitchFamily="34" charset="0"/>
              </a:rPr>
              <a:t>Are there any other fire planning actions that you would like to see included as future application criteria?</a:t>
            </a:r>
          </a:p>
          <a:p>
            <a:endParaRPr lang="en-US" b="1" i="0" dirty="0">
              <a:solidFill>
                <a:srgbClr val="212121"/>
              </a:solidFill>
              <a:effectLst/>
              <a:latin typeface="Segoe UI" panose="020B0502040204020203" pitchFamily="34" charset="0"/>
            </a:endParaRPr>
          </a:p>
          <a:p>
            <a:r>
              <a:rPr lang="en-US" b="0" i="1" dirty="0">
                <a:solidFill>
                  <a:srgbClr val="212121"/>
                </a:solidFill>
                <a:effectLst/>
                <a:latin typeface="Segoe UI" panose="020B0502040204020203" pitchFamily="34" charset="0"/>
              </a:rPr>
              <a:t>“...we have </a:t>
            </a:r>
            <a:r>
              <a:rPr lang="en-US" b="1" i="1" dirty="0">
                <a:solidFill>
                  <a:srgbClr val="212121"/>
                </a:solidFill>
                <a:effectLst/>
                <a:latin typeface="Segoe UI" panose="020B0502040204020203" pitchFamily="34" charset="0"/>
              </a:rPr>
              <a:t>fuel management standards </a:t>
            </a:r>
            <a:r>
              <a:rPr lang="en-US" b="0" i="1" dirty="0">
                <a:solidFill>
                  <a:srgbClr val="212121"/>
                </a:solidFill>
                <a:effectLst/>
                <a:latin typeface="Segoe UI" panose="020B0502040204020203" pitchFamily="34" charset="0"/>
              </a:rPr>
              <a:t>that adhere to the State minimum requirements while also considering the ecological health of different habitat types. It's not necessary, but including a fuel management standards would be something to consider.”</a:t>
            </a:r>
            <a:endParaRPr lang="en-US" b="1" i="1" dirty="0">
              <a:solidFill>
                <a:srgbClr val="212121"/>
              </a:solidFill>
              <a:latin typeface="Segoe UI" panose="020B0502040204020203" pitchFamily="34" charset="0"/>
            </a:endParaRPr>
          </a:p>
          <a:p>
            <a:endParaRPr lang="en-US" b="1" dirty="0">
              <a:solidFill>
                <a:srgbClr val="212121"/>
              </a:solidFill>
              <a:latin typeface="Segoe UI" panose="020B0502040204020203" pitchFamily="34" charset="0"/>
            </a:endParaRPr>
          </a:p>
          <a:p>
            <a:r>
              <a:rPr lang="en-US" b="0" i="1" dirty="0">
                <a:solidFill>
                  <a:srgbClr val="212121"/>
                </a:solidFill>
                <a:effectLst/>
                <a:latin typeface="Segoe UI" panose="020B0502040204020203" pitchFamily="34" charset="0"/>
              </a:rPr>
              <a:t>“In addition to planning, </a:t>
            </a:r>
            <a:r>
              <a:rPr lang="en-US" b="1" i="1" dirty="0">
                <a:solidFill>
                  <a:srgbClr val="212121"/>
                </a:solidFill>
                <a:effectLst/>
                <a:latin typeface="Segoe UI" panose="020B0502040204020203" pitchFamily="34" charset="0"/>
              </a:rPr>
              <a:t>recognize implementation of planning efforts </a:t>
            </a:r>
            <a:r>
              <a:rPr lang="en-US" b="0" i="1" dirty="0">
                <a:solidFill>
                  <a:srgbClr val="212121"/>
                </a:solidFill>
                <a:effectLst/>
                <a:latin typeface="Segoe UI" panose="020B0502040204020203" pitchFamily="34" charset="0"/>
              </a:rPr>
              <a:t>such as completed vegetation management projects, appraisal/estimate of property owners hardening their structures, meeting defensible space requirements (or local agency can document they are inspecting a certain % of their residents each year, pre-attack mapping (PODS), etc.”</a:t>
            </a:r>
            <a:endParaRPr lang="en-US" b="1" i="1" dirty="0">
              <a:solidFill>
                <a:srgbClr val="212121"/>
              </a:solidFill>
              <a:effectLst/>
              <a:latin typeface="Segoe UI" panose="020B0502040204020203" pitchFamily="34" charset="0"/>
            </a:endParaRPr>
          </a:p>
          <a:p>
            <a:endParaRPr lang="en-US" b="1" dirty="0">
              <a:solidFill>
                <a:srgbClr val="212121"/>
              </a:solidFill>
              <a:latin typeface="Segoe UI" panose="020B0502040204020203" pitchFamily="34" charset="0"/>
            </a:endParaRPr>
          </a:p>
          <a:p>
            <a:r>
              <a:rPr lang="en-US" b="1" i="1" dirty="0">
                <a:solidFill>
                  <a:srgbClr val="212121"/>
                </a:solidFill>
                <a:latin typeface="Segoe UI" panose="020B0502040204020203" pitchFamily="34" charset="0"/>
              </a:rPr>
              <a:t>“</a:t>
            </a:r>
            <a:r>
              <a:rPr lang="en-US" b="0" i="1" dirty="0">
                <a:solidFill>
                  <a:srgbClr val="212121"/>
                </a:solidFill>
                <a:effectLst/>
                <a:latin typeface="Segoe UI" panose="020B0502040204020203" pitchFamily="34" charset="0"/>
              </a:rPr>
              <a:t>No, I believe the list comprehensively covers the important non-subjective fire planning actions that agencies can take.”</a:t>
            </a:r>
          </a:p>
          <a:p>
            <a:endParaRPr lang="en-US" i="1" dirty="0">
              <a:solidFill>
                <a:srgbClr val="212121"/>
              </a:solidFill>
              <a:latin typeface="Segoe UI" panose="020B0502040204020203" pitchFamily="34" charset="0"/>
            </a:endParaRPr>
          </a:p>
          <a:p>
            <a:r>
              <a:rPr lang="en-US" i="1" dirty="0">
                <a:solidFill>
                  <a:srgbClr val="212121"/>
                </a:solidFill>
                <a:latin typeface="Segoe UI" panose="020B0502040204020203" pitchFamily="34" charset="0"/>
              </a:rPr>
              <a:t>“Ask about </a:t>
            </a:r>
            <a:r>
              <a:rPr lang="en-US" b="1" i="1" dirty="0">
                <a:solidFill>
                  <a:srgbClr val="212121"/>
                </a:solidFill>
                <a:latin typeface="Segoe UI" panose="020B0502040204020203" pitchFamily="34" charset="0"/>
              </a:rPr>
              <a:t>what adopted HIZ process is being used</a:t>
            </a:r>
            <a:r>
              <a:rPr lang="en-US" i="1" dirty="0">
                <a:solidFill>
                  <a:srgbClr val="212121"/>
                </a:solidFill>
                <a:latin typeface="Segoe UI" panose="020B0502040204020203" pitchFamily="34" charset="0"/>
              </a:rPr>
              <a:t>, is it standardized across an acceptable platform or is it specific to the agency needs? Is the application using HMM, HIZ, NFPA, Firewise as the metric?”</a:t>
            </a:r>
          </a:p>
          <a:p>
            <a:endParaRPr lang="en-US" i="1" dirty="0">
              <a:solidFill>
                <a:srgbClr val="212121"/>
              </a:solidFill>
              <a:latin typeface="Segoe UI" panose="020B0502040204020203" pitchFamily="34" charset="0"/>
            </a:endParaRPr>
          </a:p>
          <a:p>
            <a:r>
              <a:rPr lang="en-US" i="1" dirty="0">
                <a:solidFill>
                  <a:srgbClr val="212121"/>
                </a:solidFill>
                <a:latin typeface="Segoe UI" panose="020B0502040204020203" pitchFamily="34" charset="0"/>
              </a:rPr>
              <a:t>“</a:t>
            </a:r>
            <a:r>
              <a:rPr lang="en-US" b="0" i="1" dirty="0">
                <a:solidFill>
                  <a:srgbClr val="212121"/>
                </a:solidFill>
                <a:effectLst/>
                <a:latin typeface="Segoe UI" panose="020B0502040204020203" pitchFamily="34" charset="0"/>
              </a:rPr>
              <a:t>Some form of </a:t>
            </a:r>
            <a:r>
              <a:rPr lang="en-US" b="1" i="1" dirty="0">
                <a:solidFill>
                  <a:srgbClr val="212121"/>
                </a:solidFill>
                <a:effectLst/>
                <a:latin typeface="Segoe UI" panose="020B0502040204020203" pitchFamily="34" charset="0"/>
              </a:rPr>
              <a:t>extra recognition for agencies that are 100% volunteer.</a:t>
            </a:r>
            <a:r>
              <a:rPr lang="en-US" b="0" i="1" dirty="0">
                <a:solidFill>
                  <a:srgbClr val="212121"/>
                </a:solidFill>
                <a:effectLst/>
                <a:latin typeface="Segoe UI" panose="020B0502040204020203" pitchFamily="34" charset="0"/>
              </a:rPr>
              <a:t> Without any paid staff, all efforts to maximize community safety and resiliency require ever more time and effort by overloaded volunteers. This isn't a paid job, this is true dedication.”</a:t>
            </a:r>
          </a:p>
          <a:p>
            <a:endParaRPr lang="en-US" b="0" i="1" dirty="0">
              <a:solidFill>
                <a:srgbClr val="212121"/>
              </a:solidFill>
              <a:effectLst/>
              <a:latin typeface="Segoe UI" panose="020B0502040204020203" pitchFamily="34" charset="0"/>
            </a:endParaRPr>
          </a:p>
          <a:p>
            <a:r>
              <a:rPr lang="en-US" i="1" dirty="0">
                <a:solidFill>
                  <a:srgbClr val="212121"/>
                </a:solidFill>
                <a:latin typeface="Segoe UI" panose="020B0502040204020203" pitchFamily="34" charset="0"/>
              </a:rPr>
              <a:t>“</a:t>
            </a:r>
            <a:r>
              <a:rPr lang="en-US" b="1" i="1" dirty="0">
                <a:solidFill>
                  <a:srgbClr val="212121"/>
                </a:solidFill>
                <a:latin typeface="Segoe UI" panose="020B0502040204020203" pitchFamily="34" charset="0"/>
              </a:rPr>
              <a:t>Building capacity in the suppression side of the wildfire reduction efforts </a:t>
            </a:r>
            <a:r>
              <a:rPr lang="en-US" i="1" dirty="0">
                <a:solidFill>
                  <a:srgbClr val="212121"/>
                </a:solidFill>
                <a:latin typeface="Segoe UI" panose="020B0502040204020203" pitchFamily="34" charset="0"/>
              </a:rPr>
              <a:t>many local fire districts get little to no credit for wildland response capabilities due to it not being a primary mission in SRA areas</a:t>
            </a:r>
            <a:r>
              <a:rPr lang="en-US" sz="1350" i="1" dirty="0">
                <a:solidFill>
                  <a:srgbClr val="212121"/>
                </a:solidFill>
                <a:latin typeface="Segoe UI" panose="020B0502040204020203" pitchFamily="34" charset="0"/>
              </a:rPr>
              <a:t>”</a:t>
            </a:r>
          </a:p>
          <a:p>
            <a:endParaRPr lang="en-US" sz="1350" b="0" i="1" dirty="0">
              <a:solidFill>
                <a:srgbClr val="212121"/>
              </a:solidFill>
              <a:effectLst/>
              <a:latin typeface="Segoe UI" panose="020B0502040204020203" pitchFamily="34" charset="0"/>
            </a:endParaRPr>
          </a:p>
          <a:p>
            <a:endParaRPr lang="en-US" b="1" i="0" dirty="0">
              <a:solidFill>
                <a:srgbClr val="212121"/>
              </a:solidFill>
              <a:effectLst/>
              <a:latin typeface="Segoe UI" panose="020B0502040204020203" pitchFamily="34" charset="0"/>
            </a:endParaRPr>
          </a:p>
          <a:p>
            <a:endParaRPr lang="en-US" b="1" dirty="0">
              <a:solidFill>
                <a:srgbClr val="212121"/>
              </a:solidFill>
              <a:latin typeface="Segoe UI" panose="020B0502040204020203" pitchFamily="34" charset="0"/>
            </a:endParaRPr>
          </a:p>
          <a:p>
            <a:endParaRPr lang="en-US" b="1" dirty="0">
              <a:solidFill>
                <a:srgbClr val="212121"/>
              </a:solidFill>
              <a:latin typeface="Segoe UI" panose="020B0502040204020203" pitchFamily="34" charset="0"/>
            </a:endParaRPr>
          </a:p>
          <a:p>
            <a:endParaRPr lang="en-US" b="1" dirty="0">
              <a:solidFill>
                <a:srgbClr val="212121"/>
              </a:solidFill>
              <a:latin typeface="Segoe UI" panose="020B0502040204020203" pitchFamily="34" charset="0"/>
            </a:endParaRPr>
          </a:p>
          <a:p>
            <a:endParaRPr lang="en-US" b="1" dirty="0">
              <a:solidFill>
                <a:srgbClr val="212121"/>
              </a:solidFill>
              <a:latin typeface="Segoe UI" panose="020B0502040204020203" pitchFamily="34" charset="0"/>
            </a:endParaRPr>
          </a:p>
          <a:p>
            <a:endParaRPr lang="en-US" b="1" dirty="0"/>
          </a:p>
        </p:txBody>
      </p:sp>
    </p:spTree>
    <p:extLst>
      <p:ext uri="{BB962C8B-B14F-4D97-AF65-F5344CB8AC3E}">
        <p14:creationId xmlns:p14="http://schemas.microsoft.com/office/powerpoint/2010/main" val="1257235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7FBE81-2096-F773-D46B-81E2913C40C9}"/>
              </a:ext>
            </a:extLst>
          </p:cNvPr>
          <p:cNvSpPr>
            <a:spLocks noGrp="1"/>
          </p:cNvSpPr>
          <p:nvPr>
            <p:ph sz="half" idx="1"/>
          </p:nvPr>
        </p:nvSpPr>
        <p:spPr>
          <a:xfrm>
            <a:off x="434162" y="1233377"/>
            <a:ext cx="5106668" cy="4890423"/>
          </a:xfrm>
        </p:spPr>
        <p:txBody>
          <a:bodyPr>
            <a:normAutofit/>
          </a:bodyPr>
          <a:lstStyle/>
          <a:p>
            <a:pPr marL="457200" lvl="1" indent="0">
              <a:buNone/>
            </a:pPr>
            <a:endParaRPr lang="en-US" sz="1600" b="1" dirty="0"/>
          </a:p>
          <a:p>
            <a:pPr marL="457200" lvl="1" indent="0">
              <a:buNone/>
            </a:pPr>
            <a:endParaRPr lang="en-US" sz="1600" b="1" dirty="0"/>
          </a:p>
        </p:txBody>
      </p:sp>
      <p:sp>
        <p:nvSpPr>
          <p:cNvPr id="6" name="Title 1">
            <a:extLst>
              <a:ext uri="{FF2B5EF4-FFF2-40B4-BE49-F238E27FC236}">
                <a16:creationId xmlns:a16="http://schemas.microsoft.com/office/drawing/2014/main" id="{820D2160-B40D-C39C-E554-FB901AFE2516}"/>
              </a:ext>
            </a:extLst>
          </p:cNvPr>
          <p:cNvSpPr>
            <a:spLocks noGrp="1"/>
          </p:cNvSpPr>
          <p:nvPr>
            <p:ph type="title"/>
          </p:nvPr>
        </p:nvSpPr>
        <p:spPr>
          <a:xfrm>
            <a:off x="0" y="10660"/>
            <a:ext cx="12333514" cy="920673"/>
          </a:xfrm>
          <a:solidFill>
            <a:schemeClr val="accent6">
              <a:lumMod val="50000"/>
            </a:schemeClr>
          </a:solidFill>
        </p:spPr>
        <p:txBody>
          <a:bodyPr>
            <a:normAutofit/>
          </a:bodyPr>
          <a:lstStyle/>
          <a:p>
            <a:r>
              <a:rPr lang="en-US" b="1" dirty="0">
                <a:solidFill>
                  <a:schemeClr val="bg1"/>
                </a:solidFill>
              </a:rPr>
              <a:t>Continued: </a:t>
            </a:r>
          </a:p>
        </p:txBody>
      </p:sp>
      <p:sp>
        <p:nvSpPr>
          <p:cNvPr id="7" name="TextBox 6">
            <a:extLst>
              <a:ext uri="{FF2B5EF4-FFF2-40B4-BE49-F238E27FC236}">
                <a16:creationId xmlns:a16="http://schemas.microsoft.com/office/drawing/2014/main" id="{3D018998-9C8E-57FB-A9D7-7F27205F2059}"/>
              </a:ext>
            </a:extLst>
          </p:cNvPr>
          <p:cNvSpPr txBox="1"/>
          <p:nvPr/>
        </p:nvSpPr>
        <p:spPr>
          <a:xfrm>
            <a:off x="163286" y="931333"/>
            <a:ext cx="12170228" cy="7101944"/>
          </a:xfrm>
          <a:prstGeom prst="rect">
            <a:avLst/>
          </a:prstGeom>
          <a:noFill/>
        </p:spPr>
        <p:txBody>
          <a:bodyPr wrap="square" rtlCol="0">
            <a:spAutoFit/>
          </a:bodyPr>
          <a:lstStyle/>
          <a:p>
            <a:endParaRPr lang="en-US" sz="1350" b="0" i="1" dirty="0">
              <a:solidFill>
                <a:srgbClr val="212121"/>
              </a:solidFill>
              <a:effectLst/>
              <a:latin typeface="Segoe UI" panose="020B0502040204020203" pitchFamily="34" charset="0"/>
            </a:endParaRPr>
          </a:p>
          <a:p>
            <a:r>
              <a:rPr lang="en-US" b="1" dirty="0">
                <a:solidFill>
                  <a:srgbClr val="212121"/>
                </a:solidFill>
                <a:latin typeface="Segoe UI" panose="020B0502040204020203" pitchFamily="34" charset="0"/>
              </a:rPr>
              <a:t>Other program feedback:</a:t>
            </a:r>
          </a:p>
          <a:p>
            <a:endParaRPr lang="en-US" b="1" dirty="0">
              <a:solidFill>
                <a:srgbClr val="212121"/>
              </a:solidFill>
              <a:latin typeface="Segoe UI" panose="020B0502040204020203" pitchFamily="34" charset="0"/>
            </a:endParaRPr>
          </a:p>
          <a:p>
            <a:r>
              <a:rPr lang="en-US" b="0" i="1" dirty="0">
                <a:solidFill>
                  <a:srgbClr val="212121"/>
                </a:solidFill>
                <a:effectLst/>
                <a:latin typeface="Segoe UI" panose="020B0502040204020203" pitchFamily="34" charset="0"/>
              </a:rPr>
              <a:t>“…would like to participate in an application if CDI requires FRRCL status to receive a mandatory discount from insurance companies. This was not communicated during the last application period, or we would have applied. It is also </a:t>
            </a:r>
            <a:r>
              <a:rPr lang="en-US" b="1" i="1" dirty="0">
                <a:solidFill>
                  <a:srgbClr val="212121"/>
                </a:solidFill>
                <a:effectLst/>
                <a:latin typeface="Segoe UI" panose="020B0502040204020203" pitchFamily="34" charset="0"/>
              </a:rPr>
              <a:t>unreasonable to only accept applications every two years </a:t>
            </a:r>
            <a:r>
              <a:rPr lang="en-US" b="0" i="1" dirty="0">
                <a:solidFill>
                  <a:srgbClr val="212121"/>
                </a:solidFill>
                <a:effectLst/>
                <a:latin typeface="Segoe UI" panose="020B0502040204020203" pitchFamily="34" charset="0"/>
              </a:rPr>
              <a:t>if FRRCL is going to have a financial impact on residents without a FRRCL status.”</a:t>
            </a:r>
          </a:p>
          <a:p>
            <a:endParaRPr lang="en-US" i="1" dirty="0">
              <a:solidFill>
                <a:srgbClr val="212121"/>
              </a:solidFill>
              <a:latin typeface="Segoe UI" panose="020B0502040204020203" pitchFamily="34" charset="0"/>
            </a:endParaRPr>
          </a:p>
          <a:p>
            <a:r>
              <a:rPr lang="en-US" b="0" i="1" dirty="0">
                <a:solidFill>
                  <a:srgbClr val="212121"/>
                </a:solidFill>
                <a:effectLst/>
                <a:latin typeface="Segoe UI" panose="020B0502040204020203" pitchFamily="34" charset="0"/>
              </a:rPr>
              <a:t>“</a:t>
            </a:r>
            <a:r>
              <a:rPr lang="en-US" b="1" i="1" dirty="0">
                <a:solidFill>
                  <a:srgbClr val="212121"/>
                </a:solidFill>
                <a:effectLst/>
                <a:latin typeface="Segoe UI" panose="020B0502040204020203" pitchFamily="34" charset="0"/>
              </a:rPr>
              <a:t>Most local insurers are unaware of FRRCL </a:t>
            </a:r>
            <a:r>
              <a:rPr lang="en-US" b="0" i="1" dirty="0">
                <a:solidFill>
                  <a:srgbClr val="212121"/>
                </a:solidFill>
                <a:effectLst/>
                <a:latin typeface="Segoe UI" panose="020B0502040204020203" pitchFamily="34" charset="0"/>
              </a:rPr>
              <a:t>and have been denying insurance discounts to residents. We have initiate conversation with the Department of Insurance on this issue.”</a:t>
            </a:r>
          </a:p>
          <a:p>
            <a:endParaRPr lang="en-US" b="0" i="1" dirty="0">
              <a:solidFill>
                <a:srgbClr val="212121"/>
              </a:solidFill>
              <a:effectLst/>
              <a:latin typeface="Segoe UI" panose="020B0502040204020203" pitchFamily="34" charset="0"/>
            </a:endParaRPr>
          </a:p>
          <a:p>
            <a:r>
              <a:rPr lang="en-US" i="1" dirty="0">
                <a:solidFill>
                  <a:srgbClr val="212121"/>
                </a:solidFill>
                <a:latin typeface="Segoe UI" panose="020B0502040204020203" pitchFamily="34" charset="0"/>
              </a:rPr>
              <a:t> “</a:t>
            </a:r>
            <a:r>
              <a:rPr lang="en-US" b="1" i="1" dirty="0">
                <a:solidFill>
                  <a:srgbClr val="212121"/>
                </a:solidFill>
                <a:latin typeface="Segoe UI" panose="020B0502040204020203" pitchFamily="34" charset="0"/>
              </a:rPr>
              <a:t>I would also love to see a certificate</a:t>
            </a:r>
            <a:r>
              <a:rPr lang="en-US" i="1" dirty="0">
                <a:solidFill>
                  <a:srgbClr val="212121"/>
                </a:solidFill>
                <a:latin typeface="Segoe UI" panose="020B0502040204020203" pitchFamily="34" charset="0"/>
              </a:rPr>
              <a:t>. Our community members are asking for something to send to their insurance carriers about being on the FRRCL. Something similar to the Firewise certificate would be sufficient. For now, I am sending them the FRRCL link to the BOF's website</a:t>
            </a:r>
            <a:r>
              <a:rPr lang="en-US" b="1" i="1" dirty="0">
                <a:solidFill>
                  <a:srgbClr val="212121"/>
                </a:solidFill>
                <a:latin typeface="Segoe UI" panose="020B0502040204020203" pitchFamily="34" charset="0"/>
              </a:rPr>
              <a:t>.”</a:t>
            </a:r>
          </a:p>
          <a:p>
            <a:endParaRPr lang="en-US" b="1" i="1" dirty="0">
              <a:solidFill>
                <a:srgbClr val="212121"/>
              </a:solidFill>
              <a:latin typeface="Segoe UI" panose="020B0502040204020203" pitchFamily="34" charset="0"/>
            </a:endParaRPr>
          </a:p>
          <a:p>
            <a:r>
              <a:rPr lang="en-US" b="0" i="1" dirty="0">
                <a:solidFill>
                  <a:srgbClr val="212121"/>
                </a:solidFill>
                <a:effectLst/>
                <a:latin typeface="Segoe UI" panose="020B0502040204020203" pitchFamily="34" charset="0"/>
              </a:rPr>
              <a:t>“After being included on the 2024 list and informing our community residents, fire insurance providers seemed oblivious of their requirements to factor FRRCL mitigation work into their rate structure. Several would accept only Firewise certifications. So, it seems </a:t>
            </a:r>
            <a:r>
              <a:rPr lang="en-US" b="1" i="1" dirty="0">
                <a:solidFill>
                  <a:srgbClr val="212121"/>
                </a:solidFill>
                <a:effectLst/>
                <a:latin typeface="Segoe UI" panose="020B0502040204020203" pitchFamily="34" charset="0"/>
              </a:rPr>
              <a:t>informing/educating insurance providers </a:t>
            </a:r>
            <a:r>
              <a:rPr lang="en-US" b="0" i="1" dirty="0">
                <a:solidFill>
                  <a:srgbClr val="212121"/>
                </a:solidFill>
                <a:effectLst/>
                <a:latin typeface="Segoe UI" panose="020B0502040204020203" pitchFamily="34" charset="0"/>
              </a:rPr>
              <a:t>needs to be added to BOF's ways to increase public awareness. Use insurance company's outreach to urge greater awareness and understanding ...”</a:t>
            </a:r>
            <a:endParaRPr lang="en-US" b="1" i="1" dirty="0">
              <a:solidFill>
                <a:srgbClr val="212121"/>
              </a:solidFill>
              <a:latin typeface="Segoe UI" panose="020B0502040204020203" pitchFamily="34" charset="0"/>
            </a:endParaRPr>
          </a:p>
          <a:p>
            <a:endParaRPr lang="en-US" sz="2800" b="1" i="0" dirty="0">
              <a:solidFill>
                <a:srgbClr val="212121"/>
              </a:solidFill>
              <a:effectLst/>
              <a:latin typeface="Segoe UI" panose="020B0502040204020203" pitchFamily="34" charset="0"/>
            </a:endParaRPr>
          </a:p>
          <a:p>
            <a:endParaRPr lang="en-US" b="1" dirty="0">
              <a:solidFill>
                <a:srgbClr val="212121"/>
              </a:solidFill>
              <a:latin typeface="Segoe UI" panose="020B0502040204020203" pitchFamily="34" charset="0"/>
            </a:endParaRPr>
          </a:p>
          <a:p>
            <a:endParaRPr lang="en-US" b="1" dirty="0">
              <a:solidFill>
                <a:srgbClr val="212121"/>
              </a:solidFill>
              <a:latin typeface="Segoe UI" panose="020B0502040204020203" pitchFamily="34" charset="0"/>
            </a:endParaRPr>
          </a:p>
          <a:p>
            <a:endParaRPr lang="en-US" b="1" dirty="0">
              <a:solidFill>
                <a:srgbClr val="212121"/>
              </a:solidFill>
              <a:latin typeface="Segoe UI" panose="020B0502040204020203" pitchFamily="34" charset="0"/>
            </a:endParaRPr>
          </a:p>
          <a:p>
            <a:endParaRPr lang="en-US" b="1" dirty="0">
              <a:solidFill>
                <a:srgbClr val="212121"/>
              </a:solidFill>
              <a:latin typeface="Segoe UI" panose="020B0502040204020203" pitchFamily="34" charset="0"/>
            </a:endParaRPr>
          </a:p>
          <a:p>
            <a:endParaRPr lang="en-US" b="1" dirty="0"/>
          </a:p>
        </p:txBody>
      </p:sp>
    </p:spTree>
    <p:extLst>
      <p:ext uri="{BB962C8B-B14F-4D97-AF65-F5344CB8AC3E}">
        <p14:creationId xmlns:p14="http://schemas.microsoft.com/office/powerpoint/2010/main" val="6492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A5D2CB-E176-A466-A82F-DD525C1CCC35}"/>
              </a:ext>
            </a:extLst>
          </p:cNvPr>
          <p:cNvSpPr>
            <a:spLocks noGrp="1"/>
          </p:cNvSpPr>
          <p:nvPr>
            <p:ph type="title"/>
          </p:nvPr>
        </p:nvSpPr>
        <p:spPr>
          <a:xfrm>
            <a:off x="1557384" y="333889"/>
            <a:ext cx="9231410" cy="5607882"/>
          </a:xfrm>
        </p:spPr>
        <p:txBody>
          <a:bodyPr vert="horz" lIns="91440" tIns="45720" rIns="91440" bIns="45720" rtlCol="0" anchor="b">
            <a:normAutofit/>
          </a:bodyPr>
          <a:lstStyle/>
          <a:p>
            <a:pPr algn="ctr"/>
            <a:br>
              <a:rPr lang="en-US" sz="3600" b="1" dirty="0">
                <a:solidFill>
                  <a:schemeClr val="accent6">
                    <a:lumMod val="75000"/>
                  </a:schemeClr>
                </a:solidFill>
              </a:rPr>
            </a:br>
            <a:br>
              <a:rPr lang="en-US" sz="6000" b="1" i="1" kern="1200" dirty="0">
                <a:solidFill>
                  <a:schemeClr val="accent6">
                    <a:lumMod val="75000"/>
                  </a:schemeClr>
                </a:solidFill>
                <a:latin typeface="+mn-lt"/>
              </a:rPr>
            </a:br>
            <a:br>
              <a:rPr lang="en-US" sz="7200" b="1" i="1" dirty="0">
                <a:latin typeface="+mn-lt"/>
              </a:rPr>
            </a:br>
            <a:r>
              <a:rPr lang="en-US" sz="7200" b="1" i="1" kern="1200" dirty="0">
                <a:solidFill>
                  <a:schemeClr val="accent6">
                    <a:lumMod val="75000"/>
                  </a:schemeClr>
                </a:solidFill>
                <a:latin typeface="+mn-lt"/>
                <a:ea typeface="+mj-ea"/>
                <a:cs typeface="+mj-cs"/>
              </a:rPr>
              <a:t>Thank you to our survey participants!</a:t>
            </a:r>
            <a:br>
              <a:rPr lang="en-US" sz="7200" b="1" i="1" kern="1200" dirty="0">
                <a:solidFill>
                  <a:schemeClr val="tx1"/>
                </a:solidFill>
                <a:latin typeface="+mn-lt"/>
                <a:ea typeface="+mj-ea"/>
                <a:cs typeface="+mj-cs"/>
              </a:rPr>
            </a:br>
            <a:endParaRPr lang="en-US" sz="7200" kern="1200" dirty="0">
              <a:solidFill>
                <a:schemeClr val="tx1"/>
              </a:solidFill>
              <a:latin typeface="+mn-lt"/>
              <a:ea typeface="+mj-ea"/>
              <a:cs typeface="+mj-cs"/>
            </a:endParaRPr>
          </a:p>
        </p:txBody>
      </p:sp>
      <p:sp>
        <p:nvSpPr>
          <p:cNvPr id="3" name="Speech Bubble: Oval 2">
            <a:extLst>
              <a:ext uri="{FF2B5EF4-FFF2-40B4-BE49-F238E27FC236}">
                <a16:creationId xmlns:a16="http://schemas.microsoft.com/office/drawing/2014/main" id="{7497D0A5-4A84-66BA-171F-75250AD89E48}"/>
              </a:ext>
            </a:extLst>
          </p:cNvPr>
          <p:cNvSpPr/>
          <p:nvPr/>
        </p:nvSpPr>
        <p:spPr>
          <a:xfrm>
            <a:off x="3267180" y="749595"/>
            <a:ext cx="5572020" cy="1959429"/>
          </a:xfrm>
          <a:prstGeom prst="wedgeEllipseCallou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dirty="0">
                <a:solidFill>
                  <a:schemeClr val="accent6">
                    <a:lumMod val="75000"/>
                  </a:schemeClr>
                </a:solidFill>
              </a:rPr>
              <a:t>“We are very honored to be on the list and worked hard on the application, and in our wildfire mitigation efforts. Love working with Cal Fire!”</a:t>
            </a:r>
            <a:br>
              <a:rPr lang="en-US" sz="3600" b="1" i="1" kern="1200" dirty="0">
                <a:solidFill>
                  <a:schemeClr val="accent6">
                    <a:lumMod val="75000"/>
                  </a:schemeClr>
                </a:solidFill>
                <a:latin typeface="+mn-lt"/>
              </a:rPr>
            </a:br>
            <a:endParaRPr lang="en-US" i="1" dirty="0"/>
          </a:p>
        </p:txBody>
      </p:sp>
    </p:spTree>
    <p:extLst>
      <p:ext uri="{BB962C8B-B14F-4D97-AF65-F5344CB8AC3E}">
        <p14:creationId xmlns:p14="http://schemas.microsoft.com/office/powerpoint/2010/main" val="356463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A5D2CB-E176-A466-A82F-DD525C1CCC35}"/>
              </a:ext>
            </a:extLst>
          </p:cNvPr>
          <p:cNvSpPr>
            <a:spLocks noGrp="1"/>
          </p:cNvSpPr>
          <p:nvPr>
            <p:ph type="title"/>
          </p:nvPr>
        </p:nvSpPr>
        <p:spPr>
          <a:xfrm>
            <a:off x="1557384" y="333889"/>
            <a:ext cx="9231410" cy="3323711"/>
          </a:xfrm>
        </p:spPr>
        <p:txBody>
          <a:bodyPr vert="horz" lIns="91440" tIns="45720" rIns="91440" bIns="45720" rtlCol="0" anchor="b">
            <a:normAutofit/>
          </a:bodyPr>
          <a:lstStyle/>
          <a:p>
            <a:pPr algn="ctr"/>
            <a:r>
              <a:rPr lang="en-US" sz="7200" kern="1200" dirty="0">
                <a:solidFill>
                  <a:schemeClr val="tx1"/>
                </a:solidFill>
                <a:latin typeface="+mn-lt"/>
                <a:ea typeface="+mj-ea"/>
                <a:cs typeface="+mj-cs"/>
              </a:rPr>
              <a:t>Questions / Discussion </a:t>
            </a:r>
          </a:p>
        </p:txBody>
      </p:sp>
    </p:spTree>
    <p:extLst>
      <p:ext uri="{BB962C8B-B14F-4D97-AF65-F5344CB8AC3E}">
        <p14:creationId xmlns:p14="http://schemas.microsoft.com/office/powerpoint/2010/main" val="1546564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6530</TotalTime>
  <Words>1399</Words>
  <Application>Microsoft Office PowerPoint</Application>
  <PresentationFormat>Widescreen</PresentationFormat>
  <Paragraphs>163</Paragraphs>
  <Slides>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Aptos</vt:lpstr>
      <vt:lpstr>Arial</vt:lpstr>
      <vt:lpstr>Calibri</vt:lpstr>
      <vt:lpstr>Calibri Light</vt:lpstr>
      <vt:lpstr>Courier New</vt:lpstr>
      <vt:lpstr>Open Sans</vt:lpstr>
      <vt:lpstr>Segoe UI</vt:lpstr>
      <vt:lpstr>Times New Roman</vt:lpstr>
      <vt:lpstr>Wingdings</vt:lpstr>
      <vt:lpstr>Office Theme</vt:lpstr>
      <vt:lpstr> 2024 FRRCL Survey Results</vt:lpstr>
      <vt:lpstr>Background and Results </vt:lpstr>
      <vt:lpstr>Results Continued </vt:lpstr>
      <vt:lpstr>Results Continued </vt:lpstr>
      <vt:lpstr>Takeaways for Procedural Improvements: </vt:lpstr>
      <vt:lpstr>Feedback for potential Board Discussion: </vt:lpstr>
      <vt:lpstr>Continued: </vt:lpstr>
      <vt:lpstr>   Thank you to our survey participants! </vt:lpstr>
      <vt:lpstr>Questions /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Fire Risk Reduction Community List</dc:title>
  <dc:creator>McCoy, Claire@CALFIRE</dc:creator>
  <cp:lastModifiedBy>Vest, Alexandra@CALFIRE</cp:lastModifiedBy>
  <cp:revision>70</cp:revision>
  <dcterms:created xsi:type="dcterms:W3CDTF">2022-05-24T19:04:01Z</dcterms:created>
  <dcterms:modified xsi:type="dcterms:W3CDTF">2024-10-30T00:47:47Z</dcterms:modified>
</cp:coreProperties>
</file>