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4" r:id="rId5"/>
    <p:sldMasterId id="2147483763" r:id="rId6"/>
  </p:sldMasterIdLst>
  <p:notesMasterIdLst>
    <p:notesMasterId r:id="rId35"/>
  </p:notesMasterIdLst>
  <p:handoutMasterIdLst>
    <p:handoutMasterId r:id="rId36"/>
  </p:handoutMasterIdLst>
  <p:sldIdLst>
    <p:sldId id="257" r:id="rId7"/>
    <p:sldId id="300" r:id="rId8"/>
    <p:sldId id="327" r:id="rId9"/>
    <p:sldId id="333" r:id="rId10"/>
    <p:sldId id="326" r:id="rId11"/>
    <p:sldId id="328" r:id="rId12"/>
    <p:sldId id="332" r:id="rId13"/>
    <p:sldId id="329" r:id="rId14"/>
    <p:sldId id="330" r:id="rId15"/>
    <p:sldId id="331" r:id="rId16"/>
    <p:sldId id="303" r:id="rId17"/>
    <p:sldId id="579" r:id="rId18"/>
    <p:sldId id="335" r:id="rId19"/>
    <p:sldId id="336" r:id="rId20"/>
    <p:sldId id="350" r:id="rId21"/>
    <p:sldId id="580" r:id="rId22"/>
    <p:sldId id="581" r:id="rId23"/>
    <p:sldId id="337" r:id="rId24"/>
    <p:sldId id="338" r:id="rId25"/>
    <p:sldId id="342" r:id="rId26"/>
    <p:sldId id="343" r:id="rId27"/>
    <p:sldId id="340" r:id="rId28"/>
    <p:sldId id="320" r:id="rId29"/>
    <p:sldId id="584" r:id="rId30"/>
    <p:sldId id="317" r:id="rId31"/>
    <p:sldId id="582" r:id="rId32"/>
    <p:sldId id="583" r:id="rId33"/>
    <p:sldId id="264" r:id="rId34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F6E"/>
    <a:srgbClr val="F7BC0E"/>
    <a:srgbClr val="0012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94660"/>
  </p:normalViewPr>
  <p:slideViewPr>
    <p:cSldViewPr snapToGrid="0">
      <p:cViewPr varScale="1">
        <p:scale>
          <a:sx n="60" d="100"/>
          <a:sy n="60" d="100"/>
        </p:scale>
        <p:origin x="78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s, Larry" userId="8b68b38a-7140-4aa1-8796-4a329bb30e0c" providerId="ADAL" clId="{DB077ABB-9F9E-4A66-80B2-AC35CE1F37DD}"/>
    <pc:docChg chg="modSld">
      <pc:chgData name="Williams, Larry" userId="8b68b38a-7140-4aa1-8796-4a329bb30e0c" providerId="ADAL" clId="{DB077ABB-9F9E-4A66-80B2-AC35CE1F37DD}" dt="2025-05-06T23:31:33.182" v="85" actId="20577"/>
      <pc:docMkLst>
        <pc:docMk/>
      </pc:docMkLst>
      <pc:sldChg chg="modSp mod">
        <pc:chgData name="Williams, Larry" userId="8b68b38a-7140-4aa1-8796-4a329bb30e0c" providerId="ADAL" clId="{DB077ABB-9F9E-4A66-80B2-AC35CE1F37DD}" dt="2025-05-06T23:31:33.182" v="85" actId="20577"/>
        <pc:sldMkLst>
          <pc:docMk/>
          <pc:sldMk cId="2475805559" sldId="257"/>
        </pc:sldMkLst>
        <pc:spChg chg="mod">
          <ac:chgData name="Williams, Larry" userId="8b68b38a-7140-4aa1-8796-4a329bb30e0c" providerId="ADAL" clId="{DB077ABB-9F9E-4A66-80B2-AC35CE1F37DD}" dt="2025-05-06T23:31:00.656" v="75" actId="20577"/>
          <ac:spMkLst>
            <pc:docMk/>
            <pc:sldMk cId="2475805559" sldId="257"/>
            <ac:spMk id="2" creationId="{41A37115-69CB-CACF-681C-BA97265530E7}"/>
          </ac:spMkLst>
        </pc:spChg>
        <pc:spChg chg="mod">
          <ac:chgData name="Williams, Larry" userId="8b68b38a-7140-4aa1-8796-4a329bb30e0c" providerId="ADAL" clId="{DB077ABB-9F9E-4A66-80B2-AC35CE1F37DD}" dt="2025-05-06T23:31:33.182" v="85" actId="20577"/>
          <ac:spMkLst>
            <pc:docMk/>
            <pc:sldMk cId="2475805559" sldId="257"/>
            <ac:spMk id="34" creationId="{66BD428F-14D5-47F8-87FF-F1128FCBB7A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39AF1A-4CC9-42C2-B2FF-2566B1E2EA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627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05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CD4D43-EDB4-4687-8EA7-A1CE0D88E4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1172" y="0"/>
            <a:ext cx="3037627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BCB0B-C1F1-40AE-8716-A3993E3CA264}" type="datetimeFigureOut">
              <a:rPr lang="en-US" sz="1050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05/06/2025</a:t>
            </a:fld>
            <a:endParaRPr lang="en-US" sz="105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C191A2-99A5-4631-9856-D783D5C253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37627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105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A61DE6-A5CA-4915-8965-9F7E19207C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1172" y="8772525"/>
            <a:ext cx="3037627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C76A1-3D6B-4015-AAE6-DDFFACB5D179}" type="slidenum">
              <a:rPr lang="en-US" sz="1050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‹#›</a:t>
            </a:fld>
            <a:endParaRPr lang="en-US" sz="105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9840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05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05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77C51CFD-BC52-4E65-BB0D-20B8ABF6E8BB}" type="datetimeFigureOut">
              <a:rPr lang="en-US" smtClean="0"/>
              <a:pPr/>
              <a:t>05/06/2025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44862"/>
            <a:ext cx="560832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70"/>
            <a:ext cx="3037840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05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772670"/>
            <a:ext cx="3037840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05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6F667CB6-861B-442A-8577-8B35E0177D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68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Open Sans" pitchFamily="2" charset="0"/>
        <a:ea typeface="Open Sans" pitchFamily="2" charset="0"/>
        <a:cs typeface="Open Sans" pitchFamily="2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Open Sans" pitchFamily="2" charset="0"/>
        <a:ea typeface="Open Sans" pitchFamily="2" charset="0"/>
        <a:cs typeface="Open Sans" pitchFamily="2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Open Sans" pitchFamily="2" charset="0"/>
        <a:ea typeface="Open Sans" pitchFamily="2" charset="0"/>
        <a:cs typeface="Open Sans" pitchFamily="2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Open Sans" pitchFamily="2" charset="0"/>
        <a:ea typeface="Open Sans" pitchFamily="2" charset="0"/>
        <a:cs typeface="Open Sans" pitchFamily="2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Open Sans" pitchFamily="2" charset="0"/>
        <a:ea typeface="Open Sans" pitchFamily="2" charset="0"/>
        <a:cs typeface="Open Sans" pitchFamily="2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CFD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88846EC-C172-4D4F-954E-5B47FBDC6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0" y="2286000"/>
            <a:ext cx="8115300" cy="2514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5891F7C-8AD3-4066-9803-BEF64ED69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0" y="5029200"/>
            <a:ext cx="8115300" cy="10287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324000" indent="0">
              <a:buFontTx/>
              <a:buNone/>
              <a:defRPr sz="2000" b="1"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630000" indent="0">
              <a:buFontTx/>
              <a:buNone/>
              <a:defRPr sz="1800" b="1"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008000" indent="0">
              <a:buFontTx/>
              <a:buNone/>
              <a:defRPr sz="1600" b="1"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1368000" indent="0">
              <a:buFontTx/>
              <a:buNone/>
              <a:defRPr sz="1600" b="1"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24BE81D-58E6-467F-902A-36295237CB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6172200"/>
            <a:ext cx="2628900" cy="3651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324000" indent="0" algn="ctr">
              <a:buFontTx/>
              <a:buNone/>
              <a:defRPr sz="1200" b="1">
                <a:solidFill>
                  <a:schemeClr val="bg1"/>
                </a:solidFill>
              </a:defRPr>
            </a:lvl2pPr>
            <a:lvl3pPr marL="630000" indent="0" algn="ctr">
              <a:buFontTx/>
              <a:buNone/>
              <a:defRPr sz="1200" b="1">
                <a:solidFill>
                  <a:schemeClr val="bg1"/>
                </a:solidFill>
              </a:defRPr>
            </a:lvl3pPr>
            <a:lvl4pPr marL="1008000" indent="0" algn="ctr">
              <a:buFontTx/>
              <a:buNone/>
              <a:defRPr sz="1200" b="1">
                <a:solidFill>
                  <a:schemeClr val="bg1"/>
                </a:solidFill>
              </a:defRPr>
            </a:lvl4pPr>
            <a:lvl5pPr marL="1368000" indent="0" algn="ctr">
              <a:buFontTx/>
              <a:buNone/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C7D487-329A-4D67-8421-7C02D996801C}"/>
              </a:ext>
            </a:extLst>
          </p:cNvPr>
          <p:cNvSpPr/>
          <p:nvPr userDrawn="1"/>
        </p:nvSpPr>
        <p:spPr>
          <a:xfrm>
            <a:off x="0" y="0"/>
            <a:ext cx="3352800" cy="6858000"/>
          </a:xfrm>
          <a:prstGeom prst="rect">
            <a:avLst/>
          </a:prstGeom>
          <a:solidFill>
            <a:srgbClr val="062F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226CD6D-E6FF-4BE9-87DE-3F831573F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2571751"/>
            <a:ext cx="3340431" cy="2857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A9D6C11-33B0-4E50-940A-F631C7CD93AF}"/>
              </a:ext>
            </a:extLst>
          </p:cNvPr>
          <p:cNvSpPr/>
          <p:nvPr userDrawn="1"/>
        </p:nvSpPr>
        <p:spPr>
          <a:xfrm>
            <a:off x="3352801" y="1"/>
            <a:ext cx="228600" cy="6858000"/>
          </a:xfrm>
          <a:prstGeom prst="rect">
            <a:avLst/>
          </a:prstGeom>
          <a:solidFill>
            <a:srgbClr val="F7BC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719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CFD -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88846EC-C172-4D4F-954E-5B47FBDC6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4100" y="914400"/>
            <a:ext cx="9601200" cy="2514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lnSpc>
                <a:spcPts val="5000"/>
              </a:lnSpc>
              <a:defRPr sz="6000"/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5891F7C-8AD3-4066-9803-BEF64ED69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24100" y="3657600"/>
            <a:ext cx="9601200" cy="10287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324000" indent="0">
              <a:buFontTx/>
              <a:buNone/>
              <a:defRPr sz="2000" b="1"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630000" indent="0">
              <a:buFontTx/>
              <a:buNone/>
              <a:defRPr sz="1800" b="1"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008000" indent="0">
              <a:buFontTx/>
              <a:buNone/>
              <a:defRPr sz="1600" b="1"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1368000" indent="0">
              <a:buFontTx/>
              <a:buNone/>
              <a:defRPr sz="1600" b="1"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/>
              <a:t>Section 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C9332F-734F-4A84-88FA-606876C624C7}"/>
              </a:ext>
            </a:extLst>
          </p:cNvPr>
          <p:cNvSpPr/>
          <p:nvPr userDrawn="1"/>
        </p:nvSpPr>
        <p:spPr>
          <a:xfrm>
            <a:off x="1752601" y="0"/>
            <a:ext cx="114300" cy="6858000"/>
          </a:xfrm>
          <a:prstGeom prst="rect">
            <a:avLst/>
          </a:prstGeom>
          <a:solidFill>
            <a:srgbClr val="F7BC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AF8FF0-1FDC-45E2-97AB-8A26F81FAA4C}"/>
              </a:ext>
            </a:extLst>
          </p:cNvPr>
          <p:cNvSpPr/>
          <p:nvPr userDrawn="1"/>
        </p:nvSpPr>
        <p:spPr>
          <a:xfrm>
            <a:off x="0" y="0"/>
            <a:ext cx="1752600" cy="6858000"/>
          </a:xfrm>
          <a:prstGeom prst="rect">
            <a:avLst/>
          </a:prstGeom>
          <a:solidFill>
            <a:srgbClr val="062F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08F455-DA2B-41FC-BA06-1D9F010059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4558676"/>
            <a:ext cx="1752600" cy="14992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69D23D-6DD5-4748-AE74-5D0C6F9F5873}"/>
              </a:ext>
            </a:extLst>
          </p:cNvPr>
          <p:cNvSpPr txBox="1"/>
          <p:nvPr userDrawn="1"/>
        </p:nvSpPr>
        <p:spPr>
          <a:xfrm>
            <a:off x="0" y="6321625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AF72502-A9D3-445B-8287-89AF4925FB50}" type="slidenum">
              <a:rPr lang="en-US" sz="1400" b="1" smtClean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‹#›</a:t>
            </a:fld>
            <a:endParaRPr lang="en-US" sz="1400" b="1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628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CFD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CE57E5F-35F7-449B-BBFB-F27D7760E0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9800" y="228598"/>
            <a:ext cx="9715500" cy="1028702"/>
          </a:xfrm>
        </p:spPr>
        <p:txBody>
          <a:bodyPr/>
          <a:lstStyle/>
          <a:p>
            <a:r>
              <a:rPr lang="en-US"/>
              <a:t>CLICK TO EDIT Slide 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2E64009-3089-4EE7-A24B-7B4AD43339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1200" y="1612054"/>
            <a:ext cx="4914899" cy="50173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505228B-CF2E-4F97-832A-DE9C61A91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10399" y="1612054"/>
            <a:ext cx="4914899" cy="50173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A36BE3-D642-4A86-B458-99EFD5ADC93E}"/>
              </a:ext>
            </a:extLst>
          </p:cNvPr>
          <p:cNvSpPr txBox="1"/>
          <p:nvPr userDrawn="1"/>
        </p:nvSpPr>
        <p:spPr>
          <a:xfrm>
            <a:off x="0" y="6321625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29AB2BF-A056-4BAF-B089-BC593F910EFE}" type="slidenum">
              <a:rPr lang="en-US" sz="1400" b="1" smtClean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‹#›</a:t>
            </a:fld>
            <a:endParaRPr lang="en-US" sz="1400" b="1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38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CFD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36F8090-B434-45D3-8875-4DA0D542AF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9800" y="228598"/>
            <a:ext cx="9715500" cy="1028701"/>
          </a:xfrm>
        </p:spPr>
        <p:txBody>
          <a:bodyPr/>
          <a:lstStyle/>
          <a:p>
            <a:r>
              <a:rPr lang="en-US"/>
              <a:t>CLICK TO EDIT Slide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0F8B519-3E8D-4678-B9C1-B7B6A42CF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199" y="1600200"/>
            <a:ext cx="9944100" cy="50292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91DE74-700F-4415-AF21-505FF830F0E8}"/>
              </a:ext>
            </a:extLst>
          </p:cNvPr>
          <p:cNvSpPr txBox="1"/>
          <p:nvPr userDrawn="1"/>
        </p:nvSpPr>
        <p:spPr>
          <a:xfrm>
            <a:off x="0" y="6321625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AF72502-A9D3-445B-8287-89AF4925FB50}" type="slidenum">
              <a:rPr lang="en-US" sz="1400" b="1" smtClean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‹#›</a:t>
            </a:fld>
            <a:endParaRPr lang="en-US" sz="1400" b="1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807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CFD - 2 Column Comp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209800" y="228598"/>
            <a:ext cx="9715500" cy="1028701"/>
          </a:xfrm>
        </p:spPr>
        <p:txBody>
          <a:bodyPr/>
          <a:lstStyle/>
          <a:p>
            <a:r>
              <a:rPr lang="en-US"/>
              <a:t>CLICK TO EDIT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981200" y="1606183"/>
            <a:ext cx="4914899" cy="5715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b="1" cap="all" baseline="0">
                <a:solidFill>
                  <a:srgbClr val="062F6E"/>
                </a:solidFill>
                <a:latin typeface="Open Sans SemiCondensed SemiBol" pitchFamily="2" charset="0"/>
                <a:ea typeface="Open Sans SemiCondensed SemiBol" pitchFamily="2" charset="0"/>
                <a:cs typeface="Open Sans SemiCondensed SemiBol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LEFT HEADER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81200" y="2293535"/>
            <a:ext cx="4800600" cy="433586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7017550" y="1602345"/>
            <a:ext cx="4914899" cy="56935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800" b="1" cap="all" baseline="0">
                <a:solidFill>
                  <a:srgbClr val="062F6E"/>
                </a:solidFill>
                <a:latin typeface="Open Sans SemiCondensed SemiBol" pitchFamily="2" charset="0"/>
                <a:ea typeface="Open Sans SemiCondensed SemiBol" pitchFamily="2" charset="0"/>
                <a:cs typeface="Open Sans SemiCondensed SemiBol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RIGHT HEADER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17550" y="2293534"/>
            <a:ext cx="4914899" cy="433586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BD569F-4DB4-483E-925E-2A80E9ACCCF7}"/>
              </a:ext>
            </a:extLst>
          </p:cNvPr>
          <p:cNvSpPr txBox="1"/>
          <p:nvPr userDrawn="1"/>
        </p:nvSpPr>
        <p:spPr>
          <a:xfrm>
            <a:off x="0" y="6321625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AF72502-A9D3-445B-8287-89AF4925FB50}" type="slidenum">
              <a:rPr lang="en-US" sz="1400" b="1" smtClean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‹#›</a:t>
            </a:fld>
            <a:endParaRPr lang="en-US" sz="1400" b="1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082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CFD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09800" y="228600"/>
            <a:ext cx="9597391" cy="1028700"/>
          </a:xfrm>
        </p:spPr>
        <p:txBody>
          <a:bodyPr/>
          <a:lstStyle/>
          <a:p>
            <a:r>
              <a:rPr lang="en-US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5013" y="1605274"/>
            <a:ext cx="3200401" cy="50173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06790" y="1605273"/>
            <a:ext cx="3200401" cy="50173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DE63858-8CA2-4E78-9A7F-2886E2231F9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295901" y="1612052"/>
            <a:ext cx="3200402" cy="50173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8C4975-D156-4482-97E2-943BEB7AE59E}"/>
              </a:ext>
            </a:extLst>
          </p:cNvPr>
          <p:cNvSpPr txBox="1"/>
          <p:nvPr userDrawn="1"/>
        </p:nvSpPr>
        <p:spPr>
          <a:xfrm>
            <a:off x="0" y="6321625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309D7D2-8892-485E-B365-F8BEC8F5C9C0}" type="slidenum">
              <a:rPr lang="en-US" sz="1400" b="1" smtClean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‹#›</a:t>
            </a:fld>
            <a:endParaRPr lang="en-US" sz="1400" b="1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534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CFD - 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095500" y="1600200"/>
            <a:ext cx="9829800" cy="445769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80E334-083A-411A-912D-C3CE1477A5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9800" y="228600"/>
            <a:ext cx="9715500" cy="1028700"/>
          </a:xfrm>
        </p:spPr>
        <p:txBody>
          <a:bodyPr/>
          <a:lstStyle/>
          <a:p>
            <a:r>
              <a:rPr lang="en-US"/>
              <a:t>CLICK TO EDIT Slide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E2417D-C2AA-4A76-A2E2-D009629CB9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95500" y="6172200"/>
            <a:ext cx="9829800" cy="4572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600" b="0" i="1"/>
            </a:lvl1pPr>
            <a:lvl2pPr marL="324000" indent="0" algn="ctr">
              <a:buFontTx/>
              <a:buNone/>
              <a:defRPr/>
            </a:lvl2pPr>
            <a:lvl3pPr marL="630000" indent="0" algn="ctr">
              <a:buFontTx/>
              <a:buNone/>
              <a:defRPr/>
            </a:lvl3pPr>
            <a:lvl4pPr marL="1008000" indent="0" algn="ctr">
              <a:buFontTx/>
              <a:buNone/>
              <a:defRPr/>
            </a:lvl4pPr>
            <a:lvl5pPr marL="1368000" indent="0" algn="ctr">
              <a:buFontTx/>
              <a:buNone/>
              <a:defRPr/>
            </a:lvl5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113528-FD6F-466A-A95E-2841FE739D1C}"/>
              </a:ext>
            </a:extLst>
          </p:cNvPr>
          <p:cNvSpPr txBox="1"/>
          <p:nvPr userDrawn="1"/>
        </p:nvSpPr>
        <p:spPr>
          <a:xfrm>
            <a:off x="0" y="6321625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D1247BE-CF0D-4B38-8C27-687428988337}" type="slidenum">
              <a:rPr lang="en-US" sz="1400" b="1" smtClean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‹#›</a:t>
            </a:fld>
            <a:endParaRPr lang="en-US" sz="1400" b="1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128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CFD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757FFB2-4A95-4047-A057-11BC1BB148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9800" y="228600"/>
            <a:ext cx="9715500" cy="1028700"/>
          </a:xfrm>
        </p:spPr>
        <p:txBody>
          <a:bodyPr/>
          <a:lstStyle/>
          <a:p>
            <a:r>
              <a:rPr lang="en-US"/>
              <a:t>CLICK TO EDIT Slide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15A01E-AA53-4C6C-8AC1-3573DDE4EADC}"/>
              </a:ext>
            </a:extLst>
          </p:cNvPr>
          <p:cNvSpPr txBox="1"/>
          <p:nvPr userDrawn="1"/>
        </p:nvSpPr>
        <p:spPr>
          <a:xfrm>
            <a:off x="0" y="6321625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432344B-31B3-4996-B35E-02DAAA41D35C}" type="slidenum">
              <a:rPr lang="en-US" sz="1400" b="1" smtClean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‹#›</a:t>
            </a:fld>
            <a:endParaRPr lang="en-US" sz="1400" b="1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723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1400" y="2286000"/>
            <a:ext cx="8343900" cy="2514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99775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</p:sldLayoutIdLst>
  <p:hf sldNum="0" hdr="0" ftr="0" dt="0"/>
  <p:txStyles>
    <p:titleStyle>
      <a:lvl1pPr algn="l" defTabSz="457200" rtl="0" eaLnBrk="1" latinLnBrk="0" hangingPunct="1">
        <a:lnSpc>
          <a:spcPts val="5500"/>
        </a:lnSpc>
        <a:spcBef>
          <a:spcPct val="0"/>
        </a:spcBef>
        <a:buNone/>
        <a:defRPr sz="6600" b="1" kern="1200" cap="all">
          <a:solidFill>
            <a:srgbClr val="062F6E"/>
          </a:solidFill>
          <a:latin typeface="Open Sans Condensed ExtraBold" pitchFamily="2" charset="0"/>
          <a:ea typeface="Open Sans Condensed ExtraBold" pitchFamily="2" charset="0"/>
          <a:cs typeface="Open Sans Condensed ExtraBold" pitchFamily="2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rgbClr val="F7BC0E"/>
        </a:buClr>
        <a:buSzPct val="92000"/>
        <a:buFont typeface="Arial" panose="020B0604020202020204" pitchFamily="34" charset="0"/>
        <a:buChar char="•"/>
        <a:defRPr sz="2800" kern="1200">
          <a:solidFill>
            <a:srgbClr val="062F6E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rgbClr val="F7BC0E"/>
        </a:buClr>
        <a:buSzPct val="92000"/>
        <a:buFont typeface="Arial" panose="020B0604020202020204" pitchFamily="34" charset="0"/>
        <a:buChar char="•"/>
        <a:defRPr sz="2400" kern="1200">
          <a:solidFill>
            <a:srgbClr val="062F6E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rgbClr val="F7BC0E"/>
        </a:buClr>
        <a:buSzPct val="92000"/>
        <a:buFont typeface="Arial" panose="020B0604020202020204" pitchFamily="34" charset="0"/>
        <a:buChar char="•"/>
        <a:defRPr sz="2000" kern="1200">
          <a:solidFill>
            <a:srgbClr val="062F6E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rgbClr val="F7BC0E"/>
        </a:buClr>
        <a:buSzPct val="92000"/>
        <a:buFont typeface="Arial" panose="020B0604020202020204" pitchFamily="34" charset="0"/>
        <a:buChar char="•"/>
        <a:defRPr sz="1800" kern="1200">
          <a:solidFill>
            <a:srgbClr val="062F6E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rgbClr val="F7BC0E"/>
        </a:buClr>
        <a:buSzPct val="92000"/>
        <a:buFont typeface="Arial" panose="020B0604020202020204" pitchFamily="34" charset="0"/>
        <a:buChar char="•"/>
        <a:defRPr sz="1800" kern="1200">
          <a:solidFill>
            <a:srgbClr val="062F6E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D6F8FA9-F1E7-4179-8104-3977B1F08743}"/>
              </a:ext>
            </a:extLst>
          </p:cNvPr>
          <p:cNvSpPr/>
          <p:nvPr userDrawn="1"/>
        </p:nvSpPr>
        <p:spPr>
          <a:xfrm>
            <a:off x="1752601" y="0"/>
            <a:ext cx="114300" cy="6858000"/>
          </a:xfrm>
          <a:prstGeom prst="rect">
            <a:avLst/>
          </a:prstGeom>
          <a:solidFill>
            <a:srgbClr val="F7BC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A07EAB-6FCF-44E3-9FF1-1008FE94AB9F}"/>
              </a:ext>
            </a:extLst>
          </p:cNvPr>
          <p:cNvSpPr/>
          <p:nvPr userDrawn="1"/>
        </p:nvSpPr>
        <p:spPr>
          <a:xfrm>
            <a:off x="0" y="0"/>
            <a:ext cx="1752600" cy="6858000"/>
          </a:xfrm>
          <a:prstGeom prst="rect">
            <a:avLst/>
          </a:prstGeom>
          <a:solidFill>
            <a:srgbClr val="062F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9800" y="228600"/>
            <a:ext cx="9715500" cy="10287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/>
              <a:t>CLICK TO EDIT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1600200"/>
            <a:ext cx="9944100" cy="50292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97DBD8-F5D9-4F9B-BB89-AEF029BFE56F}"/>
              </a:ext>
            </a:extLst>
          </p:cNvPr>
          <p:cNvSpPr/>
          <p:nvPr userDrawn="1"/>
        </p:nvSpPr>
        <p:spPr>
          <a:xfrm>
            <a:off x="1752600" y="1445866"/>
            <a:ext cx="10172700" cy="70056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50000">
                <a:srgbClr val="062F6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0A9F0F-C796-4FEB-AB78-3BF2E41A9A4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0" y="4558676"/>
            <a:ext cx="1752600" cy="14992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BA170B-1A7A-41E4-AF92-5DD43F260DAE}"/>
              </a:ext>
            </a:extLst>
          </p:cNvPr>
          <p:cNvSpPr txBox="1"/>
          <p:nvPr userDrawn="1"/>
        </p:nvSpPr>
        <p:spPr>
          <a:xfrm>
            <a:off x="0" y="6321625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AF72502-A9D3-445B-8287-89AF4925FB50}" type="slidenum">
              <a:rPr lang="en-US" sz="1400" b="1" smtClean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‹#›</a:t>
            </a:fld>
            <a:endParaRPr lang="en-US" sz="1400" b="1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66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7" r:id="rId2"/>
    <p:sldLayoutId id="2147483768" r:id="rId3"/>
    <p:sldLayoutId id="2147483773" r:id="rId4"/>
    <p:sldLayoutId id="2147483772" r:id="rId5"/>
    <p:sldLayoutId id="2147483770" r:id="rId6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5400" b="1" kern="1200" cap="all">
          <a:solidFill>
            <a:srgbClr val="062F6E"/>
          </a:solidFill>
          <a:latin typeface="Open Sans Condensed ExtraBold" pitchFamily="2" charset="0"/>
          <a:ea typeface="Open Sans Condensed ExtraBold" pitchFamily="2" charset="0"/>
          <a:cs typeface="Open Sans Condensed ExtraBold" pitchFamily="2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rgbClr val="F7BC0E"/>
        </a:buClr>
        <a:buSzPct val="92000"/>
        <a:buFont typeface="Arial" panose="020B0604020202020204" pitchFamily="34" charset="0"/>
        <a:buChar char="•"/>
        <a:defRPr sz="2800" kern="1200">
          <a:solidFill>
            <a:srgbClr val="062F6E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rgbClr val="F7BC0E"/>
        </a:buClr>
        <a:buSzPct val="92000"/>
        <a:buFont typeface="Arial" panose="020B0604020202020204" pitchFamily="34" charset="0"/>
        <a:buChar char="•"/>
        <a:defRPr sz="2400" kern="1200">
          <a:solidFill>
            <a:srgbClr val="062F6E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rgbClr val="F7BC0E"/>
        </a:buClr>
        <a:buSzPct val="92000"/>
        <a:buFont typeface="Arial" panose="020B0604020202020204" pitchFamily="34" charset="0"/>
        <a:buChar char="•"/>
        <a:defRPr sz="2000" kern="1200">
          <a:solidFill>
            <a:srgbClr val="062F6E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rgbClr val="F7BC0E"/>
        </a:buClr>
        <a:buSzPct val="92000"/>
        <a:buFont typeface="Arial" panose="020B0604020202020204" pitchFamily="34" charset="0"/>
        <a:buChar char="•"/>
        <a:defRPr sz="1800" kern="1200">
          <a:solidFill>
            <a:srgbClr val="062F6E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rgbClr val="F7BC0E"/>
        </a:buClr>
        <a:buSzPct val="92000"/>
        <a:buFont typeface="Arial" panose="020B0604020202020204" pitchFamily="34" charset="0"/>
        <a:buChar char="•"/>
        <a:defRPr sz="1800" kern="1200">
          <a:solidFill>
            <a:srgbClr val="062F6E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66BD428F-14D5-47F8-87FF-F1128FCBB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0123" y="2913321"/>
            <a:ext cx="8115300" cy="3769241"/>
          </a:xfrm>
        </p:spPr>
        <p:txBody>
          <a:bodyPr/>
          <a:lstStyle/>
          <a:p>
            <a:pPr algn="ctr"/>
            <a:r>
              <a:rPr lang="en-US" sz="4000" dirty="0"/>
              <a:t>Defensible Space </a:t>
            </a:r>
            <a:br>
              <a:rPr lang="en-US" sz="4000" dirty="0"/>
            </a:br>
            <a:r>
              <a:rPr lang="en-US" sz="4000" dirty="0"/>
              <a:t>&amp; Zone 0 Presentation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Larry Williams, VCFD</a:t>
            </a:r>
            <a:br>
              <a:rPr lang="en-US" sz="4000" dirty="0"/>
            </a:br>
            <a:r>
              <a:rPr lang="en-US" sz="4000" dirty="0"/>
              <a:t>Assistant Fire Marshal (Retired)</a:t>
            </a:r>
            <a:endParaRPr lang="en-US" sz="4000" b="1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C98498EA-84D9-4B98-AA1A-982BFC2559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000" y="5715000"/>
            <a:ext cx="2628900" cy="822325"/>
          </a:xfrm>
        </p:spPr>
        <p:txBody>
          <a:bodyPr/>
          <a:lstStyle/>
          <a:p>
            <a:r>
              <a:rPr lang="en-US" dirty="0"/>
              <a:t>May 12,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A37115-69CB-CACF-681C-BA97265530E7}"/>
              </a:ext>
            </a:extLst>
          </p:cNvPr>
          <p:cNvSpPr txBox="1"/>
          <p:nvPr/>
        </p:nvSpPr>
        <p:spPr>
          <a:xfrm>
            <a:off x="3636335" y="175438"/>
            <a:ext cx="83890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62F6E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California Board of Forestry </a:t>
            </a:r>
          </a:p>
          <a:p>
            <a:pPr algn="ctr"/>
            <a:r>
              <a:rPr lang="en-US" sz="4800" b="1" dirty="0">
                <a:solidFill>
                  <a:srgbClr val="062F6E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and Fire Protection</a:t>
            </a:r>
          </a:p>
          <a:p>
            <a:pPr algn="ctr"/>
            <a:r>
              <a:rPr lang="en-US" sz="4800" b="1" dirty="0">
                <a:solidFill>
                  <a:srgbClr val="062F6E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Zone 0 Advisory Committ</a:t>
            </a:r>
            <a:r>
              <a:rPr lang="en-US" sz="4800" b="1" dirty="0">
                <a:solidFill>
                  <a:schemeClr val="tx2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ee</a:t>
            </a:r>
          </a:p>
        </p:txBody>
      </p:sp>
    </p:spTree>
    <p:extLst>
      <p:ext uri="{BB962C8B-B14F-4D97-AF65-F5344CB8AC3E}">
        <p14:creationId xmlns:p14="http://schemas.microsoft.com/office/powerpoint/2010/main" val="2475805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04346-588B-837A-5255-CDE6DBD15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C8E427-22C0-BAD9-1715-4D1649D61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Eaton fire - aftermath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E35549-01B0-F36F-9BC6-F22521D10E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Eaton Fire 2025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8A0E45C-DE3B-A2E3-2134-0B4499CA2014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1" b="1594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656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C4CB1-322F-0B3C-6CF0-908B6F440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Prevention efforts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FD02D9-0BB2-31E0-9A94-CC34CB027D89}"/>
              </a:ext>
            </a:extLst>
          </p:cNvPr>
          <p:cNvSpPr txBox="1"/>
          <p:nvPr/>
        </p:nvSpPr>
        <p:spPr>
          <a:xfrm>
            <a:off x="2095500" y="1752600"/>
            <a:ext cx="99441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Defensible Space</a:t>
            </a:r>
          </a:p>
          <a:p>
            <a:pPr algn="ctr"/>
            <a:endParaRPr lang="en-US" sz="8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VCFD’s Fire Hazard Reduction Program is nationally recognized for reducing the risk to homes and businesses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First enacted in 1929 under County Ordinance (30 feet)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Expanded in 1931 to include adjacent parcels within the required clearance zone from structures.</a:t>
            </a:r>
          </a:p>
        </p:txBody>
      </p:sp>
    </p:spTree>
    <p:extLst>
      <p:ext uri="{BB962C8B-B14F-4D97-AF65-F5344CB8AC3E}">
        <p14:creationId xmlns:p14="http://schemas.microsoft.com/office/powerpoint/2010/main" val="3428432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A54FE-7BC4-57BB-2DE5-3CE0AD046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44864-BD0F-1995-FFBD-BFF8D2587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Prevention efforts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FF38E1-F708-AF56-F975-9167F22F149C}"/>
              </a:ext>
            </a:extLst>
          </p:cNvPr>
          <p:cNvSpPr txBox="1"/>
          <p:nvPr/>
        </p:nvSpPr>
        <p:spPr>
          <a:xfrm>
            <a:off x="2095500" y="1752600"/>
            <a:ext cx="99441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Defensible Space</a:t>
            </a:r>
          </a:p>
          <a:p>
            <a:pPr algn="ctr"/>
            <a:endParaRPr lang="en-US" sz="8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1950 the clearance zone was expanded to 60 feet.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1991 expanded to 100 feet.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Notices sent to about 19,000 properties in April, outlining the minimum vegetation management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Residents have been incredibly supportive: More than 99 percent complete the vegetation management</a:t>
            </a:r>
          </a:p>
        </p:txBody>
      </p:sp>
    </p:spTree>
    <p:extLst>
      <p:ext uri="{BB962C8B-B14F-4D97-AF65-F5344CB8AC3E}">
        <p14:creationId xmlns:p14="http://schemas.microsoft.com/office/powerpoint/2010/main" val="2048361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D562A-851C-8C85-E8E2-1B56FEA70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2EC766-2F36-8CB9-6354-36873A478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Brush clearance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41F3E7-B820-A170-B42D-46E3868AD0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8810474-A99C-5F40-47F0-FA5FCDD5AB5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9767" b="197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7742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38716-DE43-744B-9742-4F4E08ECB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471D04-9AE3-ADDA-B336-E76E1B0CF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Brush clearance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D631C4-AD64-5F1B-00ED-EDA58A037C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7" name="Picture Placeholder 6" descr="A picture containing sky, outdoor, building, old&#10;&#10;Description automatically generated">
            <a:extLst>
              <a:ext uri="{FF2B5EF4-FFF2-40B4-BE49-F238E27FC236}">
                <a16:creationId xmlns:a16="http://schemas.microsoft.com/office/drawing/2014/main" id="{2C523235-55EC-97D6-70BC-7F6ED788207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9767" b="197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5918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9B73B-686D-E280-6A89-D2ACA3F82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BD2A4-EE31-D05D-1470-1AAE49490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Prevention efforts – zone 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C07536-7AC7-C644-CDE2-884FE9738288}"/>
              </a:ext>
            </a:extLst>
          </p:cNvPr>
          <p:cNvSpPr txBox="1"/>
          <p:nvPr/>
        </p:nvSpPr>
        <p:spPr>
          <a:xfrm>
            <a:off x="2095500" y="1529316"/>
            <a:ext cx="99441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April 2019 VCFD issued Standard 515 which introduced the 0-5 foot zone around buildings as an ember resistant zone. It also set requirements for vegetation height, width, and spacing in Zones 1 &amp; 2.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black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As a result of fires statewide since 2019, including the Mountain Fire and the LA Fires, and full-scale testing of exposure fires adjacent to buildings, VCFD issued revised Standard 515:</a:t>
            </a:r>
          </a:p>
        </p:txBody>
      </p:sp>
    </p:spTree>
    <p:extLst>
      <p:ext uri="{BB962C8B-B14F-4D97-AF65-F5344CB8AC3E}">
        <p14:creationId xmlns:p14="http://schemas.microsoft.com/office/powerpoint/2010/main" val="2172218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AEF74-52B3-1D12-9ACF-B2BF556F8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6B9B4-EE40-6FE4-79E3-AC2BB2A7B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Prevention efforts – zone 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DB473E-A37F-21E4-7E8F-108C80C09902}"/>
              </a:ext>
            </a:extLst>
          </p:cNvPr>
          <p:cNvSpPr txBox="1"/>
          <p:nvPr/>
        </p:nvSpPr>
        <p:spPr>
          <a:xfrm>
            <a:off x="2095500" y="1529316"/>
            <a:ext cx="9944100" cy="5319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Non-Combustible Zone 0 for New Buildings and Additions to Existing Buildings. 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Effective March 1, 2025, fuels, including combustible materials and vegetation, are prohibited in Zone 0 for all new buildings, additions to existing buildings, installation of new landscape, and refurbishment of existing landscape areas.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b="1" dirty="0">
              <a:solidFill>
                <a:prstClr val="black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Additional Requirements in Zone 0: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Trees.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New and existing tree canopies are prohibited within 10 feet of new buildings, including the addition portion to existing buildings.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Exception for Protected Oak Trees. 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Existing protected oak trees shall be trimmed to provide a minimum 5-foot clearance above the roof and 5 feet to the side of any new building, or the addition portion to an existing building.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014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E51E2-E48E-A210-8A5F-458EC31D7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7CE21-C149-4987-8267-B44ED4525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Prevention efforts – zone 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90A725-1C8C-4E68-8567-3FC18A8114C1}"/>
              </a:ext>
            </a:extLst>
          </p:cNvPr>
          <p:cNvSpPr txBox="1"/>
          <p:nvPr/>
        </p:nvSpPr>
        <p:spPr>
          <a:xfrm>
            <a:off x="2095500" y="1529316"/>
            <a:ext cx="9944100" cy="5511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Landscaped roofs are prohibited.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Vegetation on and underneath decks is prohibited.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 combustible materials underneath any deck, not part of the deck structure itself, shall be removed.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new window planting boxes shall be attached to the structure.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Artificial or synthetic grass is prohibited within Zone 0.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Vines and climbing plants are not allowed on structures, including decks, patio / shade structures, and any fences within 5 feet of a building.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Firewood.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fencing and gates shall be non-combustible.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188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CDF18-10B0-AF2B-07B4-3DC70C4CF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858B6-AA29-97FF-BD3E-724A8B41B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Ornamental landscape - </a:t>
            </a:r>
            <a:r>
              <a:rPr lang="en-US" i="1" dirty="0"/>
              <a:t>risk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1EBAC8-1C9B-E4A8-C2A9-42835372D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938" y="1798983"/>
            <a:ext cx="9183757" cy="483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32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E10D2-FE3A-523A-334E-47FAA1336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F9D38-F664-96E6-AA43-C66C63284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Ornamental landscape - </a:t>
            </a:r>
            <a:r>
              <a:rPr lang="en-US" i="1" dirty="0"/>
              <a:t>risk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5BC460-0C0A-724F-67B7-3836D5749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176" y="1580322"/>
            <a:ext cx="8368747" cy="516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11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AFD656-8059-1362-4413-910EF9B77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Mountain fire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F3F475-F8D8-FF46-F406-CB8C419FD0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Mountain Fire 2024</a:t>
            </a:r>
          </a:p>
        </p:txBody>
      </p:sp>
      <p:pic>
        <p:nvPicPr>
          <p:cNvPr id="8" name="Picture Placeholder 7" descr="A smoke billowing from a fire&#10;&#10;Description automatically generated">
            <a:extLst>
              <a:ext uri="{FF2B5EF4-FFF2-40B4-BE49-F238E27FC236}">
                <a16:creationId xmlns:a16="http://schemas.microsoft.com/office/drawing/2014/main" id="{7FC4402D-B2E2-6A43-93E2-026FE1941AA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9723" b="97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99178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3FA66-B782-F203-D956-A82C69EF3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CD25A-D2F6-9137-2BC2-7E85EB29B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Ornamental landscape - </a:t>
            </a:r>
            <a:r>
              <a:rPr lang="en-US" i="1" dirty="0"/>
              <a:t>risk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DA5CD7-D9A9-210E-53A9-8E36E28D0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583" y="1664540"/>
            <a:ext cx="7566235" cy="503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22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4BCA6-F4D5-DA94-FB66-A76D956C4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F5C00-589F-6D31-0DBC-DA5F0682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Ornamental landscape - </a:t>
            </a:r>
            <a:r>
              <a:rPr lang="en-US" i="1" dirty="0"/>
              <a:t>risk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ED600B-F3A3-78EA-8821-F1247F48A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529" y="2224890"/>
            <a:ext cx="4571244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0342BD-7795-17A7-5EEF-AA5BADF00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782" y="2224890"/>
            <a:ext cx="457124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13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CF183-C6D3-6BD4-0A7D-AE7041199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23A6F-4AAE-CC25-B3BE-2535A6F7F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Zone 0 - landscape</a:t>
            </a:r>
            <a:endParaRPr lang="en-US" i="1" dirty="0"/>
          </a:p>
        </p:txBody>
      </p:sp>
      <p:pic>
        <p:nvPicPr>
          <p:cNvPr id="9218" name="Picture 2" descr="How To Create Defensible Space for Wildfire Safety | CAL FIRE">
            <a:extLst>
              <a:ext uri="{FF2B5EF4-FFF2-40B4-BE49-F238E27FC236}">
                <a16:creationId xmlns:a16="http://schemas.microsoft.com/office/drawing/2014/main" id="{9E7C8C04-7DDD-F0F5-8494-413A8D3CE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078" y="1789693"/>
            <a:ext cx="8189843" cy="483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374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C4CB1-322F-0B3C-6CF0-908B6F440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Combustible Materials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6DEF3B-F416-B4C1-4BED-98DD616FAE93}"/>
              </a:ext>
            </a:extLst>
          </p:cNvPr>
          <p:cNvSpPr txBox="1"/>
          <p:nvPr/>
        </p:nvSpPr>
        <p:spPr>
          <a:xfrm>
            <a:off x="1981200" y="1624339"/>
            <a:ext cx="994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Decks					Sheds</a:t>
            </a:r>
          </a:p>
        </p:txBody>
      </p:sp>
      <p:pic>
        <p:nvPicPr>
          <p:cNvPr id="6" name="Picture 5" descr="A picture containing ground, outdoor, concrete, stone&#10;&#10;AI-generated content may be incorrect.">
            <a:extLst>
              <a:ext uri="{FF2B5EF4-FFF2-40B4-BE49-F238E27FC236}">
                <a16:creationId xmlns:a16="http://schemas.microsoft.com/office/drawing/2014/main" id="{2A23BEC7-3864-ED05-C151-C41C10461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514598"/>
            <a:ext cx="4809894" cy="3607421"/>
          </a:xfrm>
          <a:prstGeom prst="rect">
            <a:avLst/>
          </a:prstGeom>
        </p:spPr>
      </p:pic>
      <p:pic>
        <p:nvPicPr>
          <p:cNvPr id="8" name="Picture 7" descr="A picture containing sky, building, outdoor, old&#10;&#10;AI-generated content may be incorrect.">
            <a:extLst>
              <a:ext uri="{FF2B5EF4-FFF2-40B4-BE49-F238E27FC236}">
                <a16:creationId xmlns:a16="http://schemas.microsoft.com/office/drawing/2014/main" id="{BE65F00F-623A-CF1E-02CA-414DE66BD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105" y="2514598"/>
            <a:ext cx="4809895" cy="360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446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21A78-1971-3D02-D762-4CAF49242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A68A3-2DB0-04EE-5DD4-6F38E17F3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Combustible fencing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E8CDBC-F876-8B92-D89D-FF01AED21790}"/>
              </a:ext>
            </a:extLst>
          </p:cNvPr>
          <p:cNvSpPr txBox="1"/>
          <p:nvPr/>
        </p:nvSpPr>
        <p:spPr>
          <a:xfrm>
            <a:off x="1981200" y="1729450"/>
            <a:ext cx="994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09CF89-113C-4A34-FACF-1CF892D77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528171"/>
            <a:ext cx="9236241" cy="523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90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C4CB1-322F-0B3C-6CF0-908B6F440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Combustible fencing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6DEF3B-F416-B4C1-4BED-98DD616FAE93}"/>
              </a:ext>
            </a:extLst>
          </p:cNvPr>
          <p:cNvSpPr txBox="1"/>
          <p:nvPr/>
        </p:nvSpPr>
        <p:spPr>
          <a:xfrm>
            <a:off x="1981200" y="1729450"/>
            <a:ext cx="994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663A30-22FC-812A-C754-631018AA8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626" y="1542715"/>
            <a:ext cx="8785097" cy="51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879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BE47B-F488-C131-0268-A34CEEAAE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ECAE4-D209-6765-7677-5A1D94514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Combustible fencing –  5 ft</a:t>
            </a:r>
          </a:p>
        </p:txBody>
      </p:sp>
      <p:pic>
        <p:nvPicPr>
          <p:cNvPr id="13" name="Picture 12" descr="A picture containing stone, concrete, cement&#10;&#10;AI-generated content may be incorrect.">
            <a:extLst>
              <a:ext uri="{FF2B5EF4-FFF2-40B4-BE49-F238E27FC236}">
                <a16:creationId xmlns:a16="http://schemas.microsoft.com/office/drawing/2014/main" id="{69B89921-A642-5EB7-A57E-CC14216F6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37341" y="2426882"/>
            <a:ext cx="4274288" cy="3205716"/>
          </a:xfrm>
          <a:prstGeom prst="rect">
            <a:avLst/>
          </a:prstGeom>
        </p:spPr>
      </p:pic>
      <p:pic>
        <p:nvPicPr>
          <p:cNvPr id="15" name="Picture 14" descr="A picture containing indoor, building, window&#10;&#10;AI-generated content may be incorrect.">
            <a:extLst>
              <a:ext uri="{FF2B5EF4-FFF2-40B4-BE49-F238E27FC236}">
                <a16:creationId xmlns:a16="http://schemas.microsoft.com/office/drawing/2014/main" id="{20267BF5-4D67-30EC-D3C1-0AC655013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284" y="24003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85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6719C-89BE-5269-8D64-ADA37C565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53409-A0A0-0E19-1C2C-F297E7BB4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Combustible fencing –  5 ft</a:t>
            </a:r>
          </a:p>
        </p:txBody>
      </p:sp>
      <p:pic>
        <p:nvPicPr>
          <p:cNvPr id="4" name="Picture 3" descr="A picture containing building, wooden, wood&#10;&#10;AI-generated content may be incorrect.">
            <a:extLst>
              <a:ext uri="{FF2B5EF4-FFF2-40B4-BE49-F238E27FC236}">
                <a16:creationId xmlns:a16="http://schemas.microsoft.com/office/drawing/2014/main" id="{83630200-315B-79B4-07E6-D40615729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163801" y="2401695"/>
            <a:ext cx="4493941" cy="33704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EAA938-E201-981E-57B5-3CFC6BA27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16879" y="2401697"/>
            <a:ext cx="4493942" cy="337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079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B76D5A-070D-440D-9B91-49227B350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0012" y="1683143"/>
            <a:ext cx="4289800" cy="158603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97FF8B-8A10-49E8-A9A0-CAD8E8C6F9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4" name="Picture 3" descr="A picture of fire burning uphill toward two homes.">
            <a:extLst>
              <a:ext uri="{FF2B5EF4-FFF2-40B4-BE49-F238E27FC236}">
                <a16:creationId xmlns:a16="http://schemas.microsoft.com/office/drawing/2014/main" id="{97659CD2-B96A-8EDE-DD15-9D6CBEA08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363" y="663480"/>
            <a:ext cx="9601200" cy="5988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353C18-0B49-F280-4389-E1F32D1FF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663480"/>
            <a:ext cx="4718713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28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DEE60-60D9-086E-EAE6-FA9C5A19A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7EED9-128A-D5CB-AE34-D82FB9957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Mountain Fire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171AC-077A-E2F1-B75F-92CF7613F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/>
            <a:r>
              <a:rPr lang="en-US" b="1" dirty="0"/>
              <a:t>11/06/24 at 8:51 AM</a:t>
            </a:r>
            <a:endParaRPr lang="en-US" sz="2800" b="1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/>
            <a:r>
              <a:rPr lang="en-US" b="1" dirty="0"/>
              <a:t>19,904 </a:t>
            </a:r>
            <a:r>
              <a:rPr lang="en-US" dirty="0"/>
              <a:t>– Total acres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243 </a:t>
            </a:r>
            <a:r>
              <a:rPr lang="en-US" sz="2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- </a:t>
            </a:r>
            <a:r>
              <a:rPr lang="en-US" dirty="0"/>
              <a:t>S</a:t>
            </a:r>
            <a:r>
              <a:rPr lang="en-US" sz="2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tructures destroyed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0</a:t>
            </a:r>
            <a:r>
              <a:rPr lang="en-US" sz="2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– Deaths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NWS – Potentially Damaging Winds event forecasted.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Wind speeds same as Palisades Fire</a:t>
            </a:r>
            <a:r>
              <a:rPr lang="en-US" dirty="0"/>
              <a:t>.</a:t>
            </a:r>
            <a:endParaRPr lang="en-US" sz="28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Fire spotted 2.5 miles across an agriculture valley and ignited brush and homes in the Camarillo Area.</a:t>
            </a:r>
            <a:endParaRPr lang="en-US" sz="28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588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015EA-87DA-42C9-6162-3C12ACD66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2B03BD-9B88-012A-3EFC-1A7DA2161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Mountain fire - aftermath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593203-C987-CC58-C49F-324517230D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Mountain Fire 2024</a:t>
            </a:r>
          </a:p>
        </p:txBody>
      </p:sp>
      <p:pic>
        <p:nvPicPr>
          <p:cNvPr id="4098" name="Picture 2" descr="Mountain fire destroyed neighborhood, but not residents' resolve - Los  Angeles Times">
            <a:extLst>
              <a:ext uri="{FF2B5EF4-FFF2-40B4-BE49-F238E27FC236}">
                <a16:creationId xmlns:a16="http://schemas.microsoft.com/office/drawing/2014/main" id="{B2CB063B-CF17-09DC-C9BB-CA3A64A8FCF0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0" b="9690"/>
          <a:stretch>
            <a:fillRect/>
          </a:stretch>
        </p:blipFill>
        <p:spPr bwMode="auto">
          <a:xfrm>
            <a:off x="1920668" y="1570382"/>
            <a:ext cx="9807885" cy="451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409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295B9-09FC-C6FC-A48F-6533BC2E4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C91DE5-E9C8-4FB3-1D7C-1BD8D9003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palisades fire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9C085-737B-A0AD-F679-F39D5D691B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Palisades Fire 2025</a:t>
            </a:r>
          </a:p>
        </p:txBody>
      </p:sp>
      <p:pic>
        <p:nvPicPr>
          <p:cNvPr id="16" name="Picture Placeholder 15" descr="A fire on a hillside&#10;&#10;Description automatically generated with medium confidence">
            <a:extLst>
              <a:ext uri="{FF2B5EF4-FFF2-40B4-BE49-F238E27FC236}">
                <a16:creationId xmlns:a16="http://schemas.microsoft.com/office/drawing/2014/main" id="{8273D12D-CC91-05AB-03C2-5170F4E1926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9717" b="97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45752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54261-200E-E04A-DD0E-61D7DCF51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8C6EC-008D-5FBD-0755-7F32B7475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PALISADES Fire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3F29D-ADE0-5B67-C256-75CC3CAFF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/>
            <a:endParaRPr lang="en-US" dirty="0"/>
          </a:p>
          <a:p>
            <a:pPr marL="285750" indent="-285750"/>
            <a:r>
              <a:rPr lang="en-US" b="1" dirty="0"/>
              <a:t>1/07/25 at 10:30 AM</a:t>
            </a:r>
            <a:endParaRPr lang="en-US" sz="2800" b="1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/>
            <a:r>
              <a:rPr lang="en-US" b="1" dirty="0"/>
              <a:t>23,448 </a:t>
            </a:r>
            <a:r>
              <a:rPr lang="en-US" dirty="0"/>
              <a:t>– Total acres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6,837</a:t>
            </a:r>
            <a:r>
              <a:rPr lang="en-US" sz="28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2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- </a:t>
            </a:r>
            <a:r>
              <a:rPr lang="en-US" dirty="0"/>
              <a:t>S</a:t>
            </a:r>
            <a:r>
              <a:rPr lang="en-US" sz="2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tructures destroyed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9</a:t>
            </a:r>
            <a:r>
              <a:rPr lang="en-US" dirty="0"/>
              <a:t> - Deaths</a:t>
            </a:r>
            <a:endParaRPr lang="en-US" sz="28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628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258B8-6D9A-79D0-70BB-E42E5C0E2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EE1C8F-B83D-1D8F-7A2B-EEB572853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palisades fire  - aftermath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B80558-994D-1CD5-17E2-120C5CB96F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Palisades Fire 2025</a:t>
            </a:r>
          </a:p>
        </p:txBody>
      </p:sp>
      <p:pic>
        <p:nvPicPr>
          <p:cNvPr id="3080" name="Picture 8" descr="Earlier California fire shows how Los Angeles could rebuild - The Hindu">
            <a:extLst>
              <a:ext uri="{FF2B5EF4-FFF2-40B4-BE49-F238E27FC236}">
                <a16:creationId xmlns:a16="http://schemas.microsoft.com/office/drawing/2014/main" id="{51FEBFC4-5FFC-E549-ABD1-6ED933BED2A4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8" b="1598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714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EDDEA-AA0C-7B03-908E-6E79C79D0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DEC0D6-D09C-9FD7-4600-536759BC7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Eaton fire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389235-09B1-C1F2-8843-34C4730973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Eaton Fire 2025</a:t>
            </a:r>
          </a:p>
        </p:txBody>
      </p:sp>
      <p:pic>
        <p:nvPicPr>
          <p:cNvPr id="1026" name="Picture 2" descr="Eaton Fire: Four lawsuits filed against Southern California Edison | World  News - The Times of India">
            <a:extLst>
              <a:ext uri="{FF2B5EF4-FFF2-40B4-BE49-F238E27FC236}">
                <a16:creationId xmlns:a16="http://schemas.microsoft.com/office/drawing/2014/main" id="{A8991848-696A-38AD-C83A-809D8219B33C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0" b="969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86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F67AE-2260-A5C0-7230-363C84789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929CA-CA01-772C-43F9-7A6571092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Eaton Fire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86888-5BC0-B11C-71C0-C3AC88913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/>
            <a:endParaRPr lang="en-US" dirty="0"/>
          </a:p>
          <a:p>
            <a:pPr marL="285750" indent="-285750"/>
            <a:r>
              <a:rPr lang="en-US" b="1" dirty="0"/>
              <a:t>1/07/25 at 6:18 PM</a:t>
            </a:r>
            <a:endParaRPr lang="en-US" sz="2800" b="1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/>
            <a:r>
              <a:rPr lang="en-US" b="1" dirty="0"/>
              <a:t>14,021 </a:t>
            </a:r>
            <a:r>
              <a:rPr lang="en-US" dirty="0"/>
              <a:t>– Total acres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9,418 </a:t>
            </a:r>
            <a:r>
              <a:rPr lang="en-US" sz="2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- </a:t>
            </a:r>
            <a:r>
              <a:rPr lang="en-US" dirty="0"/>
              <a:t>S</a:t>
            </a:r>
            <a:r>
              <a:rPr lang="en-US" sz="2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tructures destroyed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25</a:t>
            </a:r>
            <a:r>
              <a:rPr lang="en-US" dirty="0"/>
              <a:t> - Deaths</a:t>
            </a:r>
            <a:endParaRPr lang="en-US" sz="28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929681"/>
      </p:ext>
    </p:extLst>
  </p:cSld>
  <p:clrMapOvr>
    <a:masterClrMapping/>
  </p:clrMapOvr>
</p:sld>
</file>

<file path=ppt/theme/theme1.xml><?xml version="1.0" encoding="utf-8"?>
<a:theme xmlns:a="http://schemas.openxmlformats.org/drawingml/2006/main" name="VCFD - Title Master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CFD PowerPoint Template 02.pptx" id="{28E039EB-8236-40CF-843C-7B28EA745F7C}" vid="{B34E6536-3652-43BD-9663-FE8BA0EF708A}"/>
    </a:ext>
  </a:extLst>
</a:theme>
</file>

<file path=ppt/theme/theme2.xml><?xml version="1.0" encoding="utf-8"?>
<a:theme xmlns:a="http://schemas.openxmlformats.org/drawingml/2006/main" name="VCFD - Content Master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CFD PowerPoint Template 02.pptx" id="{28E039EB-8236-40CF-843C-7B28EA745F7C}" vid="{709C3F3B-0A39-40DF-82E3-4A5C2774D79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ersion_x0020_Code xmlns="38cec11c-b669-425d-985e-7d78d551b5db">T22B</Version_x0020_Code>
    <_dlc_DocId xmlns="c9eca8ea-d003-49f3-b972-e632623d1614">Q2CQDPQJM5JH-591274205-34</_dlc_DocId>
    <_dlc_DocIdUrl xmlns="c9eca8ea-d003-49f3-b972-e632623d1614">
      <Url>https://countyofventuraca.sharepoint.com/sites/FireNet/_layouts/15/DocIdRedir.aspx?ID=Q2CQDPQJM5JH-591274205-34</Url>
      <Description>Q2CQDPQJM5JH-591274205-34</Description>
    </_dlc_DocIdUrl>
    <lcf76f155ced4ddcb4097134ff3c332f xmlns="38cec11c-b669-425d-985e-7d78d551b5db">
      <Terms xmlns="http://schemas.microsoft.com/office/infopath/2007/PartnerControls"/>
    </lcf76f155ced4ddcb4097134ff3c332f>
    <TaxCatchAll xmlns="c9eca8ea-d003-49f3-b972-e632623d161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E7C170009FCE4DA1829CF451E3239A" ma:contentTypeVersion="10" ma:contentTypeDescription="Create a new document." ma:contentTypeScope="" ma:versionID="feb93a09ecfc1ee23a24dcd18860525c">
  <xsd:schema xmlns:xsd="http://www.w3.org/2001/XMLSchema" xmlns:xs="http://www.w3.org/2001/XMLSchema" xmlns:p="http://schemas.microsoft.com/office/2006/metadata/properties" xmlns:ns2="c9eca8ea-d003-49f3-b972-e632623d1614" xmlns:ns3="38cec11c-b669-425d-985e-7d78d551b5db" targetNamespace="http://schemas.microsoft.com/office/2006/metadata/properties" ma:root="true" ma:fieldsID="f111e5957ede06fdaa71dc45c4c49082" ns2:_="" ns3:_="">
    <xsd:import namespace="c9eca8ea-d003-49f3-b972-e632623d1614"/>
    <xsd:import namespace="38cec11c-b669-425d-985e-7d78d551b5d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Version_x0020_Code" minOccurs="0"/>
                <xsd:element ref="ns3:MediaServiceMetadata" minOccurs="0"/>
                <xsd:element ref="ns3:MediaServiceFastMetadata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eca8ea-d003-49f3-b972-e632623d161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9" nillable="true" ma:displayName="Taxonomy Catch All Column" ma:hidden="true" ma:list="{22b5673f-ddeb-40e0-a31b-45f2a2e27bf9}" ma:internalName="TaxCatchAll" ma:showField="CatchAllData" ma:web="c9eca8ea-d003-49f3-b972-e632623d16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cec11c-b669-425d-985e-7d78d551b5db" elementFormDefault="qualified">
    <xsd:import namespace="http://schemas.microsoft.com/office/2006/documentManagement/types"/>
    <xsd:import namespace="http://schemas.microsoft.com/office/infopath/2007/PartnerControls"/>
    <xsd:element name="Version_x0020_Code" ma:index="11" nillable="true" ma:displayName="Version Code" ma:default="T22B" ma:internalName="Version_x0020_Code">
      <xsd:simpleType>
        <xsd:restriction base="dms:Text">
          <xsd:maxLength value="4"/>
        </xsd:restriction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999d13fc-c809-493d-abca-e31c9aa207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Detail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F790B6-C13E-4532-BB36-C2AE95D967AD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8D289AE2-D2AE-49D1-AFAC-3A79F6794255}">
  <ds:schemaRefs>
    <ds:schemaRef ds:uri="http://purl.org/dc/dcmitype/"/>
    <ds:schemaRef ds:uri="c9eca8ea-d003-49f3-b972-e632623d1614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38cec11c-b669-425d-985e-7d78d551b5db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27BD4C1-B6B1-4715-ABF9-E660A51A4EA0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93D30A2-568C-4EFA-9DB0-A09A54AB4B03}">
  <ds:schemaRefs>
    <ds:schemaRef ds:uri="38cec11c-b669-425d-985e-7d78d551b5db"/>
    <ds:schemaRef ds:uri="c9eca8ea-d003-49f3-b972-e632623d161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VCFD_Slides_T22B</Template>
  <TotalTime>4725</TotalTime>
  <Words>607</Words>
  <Application>Microsoft Office PowerPoint</Application>
  <PresentationFormat>Widescreen</PresentationFormat>
  <Paragraphs>91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Franklin Gothic Book</vt:lpstr>
      <vt:lpstr>Open Sans</vt:lpstr>
      <vt:lpstr>Open Sans Condensed ExtraBold</vt:lpstr>
      <vt:lpstr>Open Sans SemiCondensed SemiBol</vt:lpstr>
      <vt:lpstr>Wingdings 2</vt:lpstr>
      <vt:lpstr>VCFD - Title Master</vt:lpstr>
      <vt:lpstr>VCFD - Content Master</vt:lpstr>
      <vt:lpstr>Defensible Space  &amp; Zone 0 Presentation  Larry Williams, VCFD Assistant Fire Marshal (Retired)</vt:lpstr>
      <vt:lpstr>Mountain fire</vt:lpstr>
      <vt:lpstr>Mountain Fire</vt:lpstr>
      <vt:lpstr>Mountain fire - aftermath</vt:lpstr>
      <vt:lpstr>palisades fire </vt:lpstr>
      <vt:lpstr>PALISADES Fire</vt:lpstr>
      <vt:lpstr>palisades fire  - aftermath</vt:lpstr>
      <vt:lpstr>Eaton fire</vt:lpstr>
      <vt:lpstr>Eaton Fire</vt:lpstr>
      <vt:lpstr>Eaton fire - aftermath</vt:lpstr>
      <vt:lpstr>Prevention efforts</vt:lpstr>
      <vt:lpstr>Prevention efforts</vt:lpstr>
      <vt:lpstr>Brush clearance</vt:lpstr>
      <vt:lpstr>Brush clearance</vt:lpstr>
      <vt:lpstr>Prevention efforts – zone 0</vt:lpstr>
      <vt:lpstr>Prevention efforts – zone 0</vt:lpstr>
      <vt:lpstr>Prevention efforts – zone 0</vt:lpstr>
      <vt:lpstr>Ornamental landscape - risk</vt:lpstr>
      <vt:lpstr>Ornamental landscape - risk</vt:lpstr>
      <vt:lpstr>Ornamental landscape - risk</vt:lpstr>
      <vt:lpstr>Ornamental landscape - risk</vt:lpstr>
      <vt:lpstr>Zone 0 - landscape</vt:lpstr>
      <vt:lpstr>Combustible Materials</vt:lpstr>
      <vt:lpstr>Combustible fencing</vt:lpstr>
      <vt:lpstr>Combustible fencing</vt:lpstr>
      <vt:lpstr>Combustible fencing –  5 ft</vt:lpstr>
      <vt:lpstr>Combustible fencing –  5 ft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Rebranding Vcfd</dc:title>
  <dc:creator>Thomsen, Scott</dc:creator>
  <cp:lastModifiedBy>Williams, Larry</cp:lastModifiedBy>
  <cp:revision>24</cp:revision>
  <cp:lastPrinted>2023-09-06T17:09:37Z</cp:lastPrinted>
  <dcterms:created xsi:type="dcterms:W3CDTF">2022-03-02T22:59:18Z</dcterms:created>
  <dcterms:modified xsi:type="dcterms:W3CDTF">2025-05-06T23:31:40Z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0x010100C8E7C170009FCE4DA1829CF451E3239A</vt:lpwstr>
  </property>
  <property fmtid="{D5CDD505-2E9C-101B-9397-08002B2CF9AE}" pid="3" name="_dlc_DocIdItemGuid">
    <vt:lpwstr>6660807e-8d7c-49cb-8be9-12d4aeb8ec60</vt:lpwstr>
  </property>
  <property fmtid="{D5CDD505-2E9C-101B-9397-08002B2CF9AE}" pid="4" name="MediaServiceImageTags">
    <vt:lpwstr/>
  </property>
</Properties>
</file>