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1" r:id="rId4"/>
    <p:sldId id="257" r:id="rId5"/>
    <p:sldId id="276" r:id="rId6"/>
    <p:sldId id="287" r:id="rId7"/>
    <p:sldId id="288" r:id="rId8"/>
    <p:sldId id="289" r:id="rId9"/>
    <p:sldId id="272" r:id="rId10"/>
    <p:sldId id="281" r:id="rId11"/>
    <p:sldId id="298" r:id="rId12"/>
    <p:sldId id="299" r:id="rId13"/>
    <p:sldId id="286" r:id="rId14"/>
    <p:sldId id="284" r:id="rId15"/>
    <p:sldId id="300" r:id="rId16"/>
    <p:sldId id="301" r:id="rId17"/>
    <p:sldId id="302" r:id="rId18"/>
    <p:sldId id="29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51797-A078-4E02-ABF4-25AEE831B3FA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388BF-C2E3-4F77-8A4C-E4EF0D0D3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0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0750" y="685386"/>
            <a:ext cx="1118319" cy="1118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0750" y="677178"/>
            <a:ext cx="1093292" cy="10932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50750" y="744661"/>
            <a:ext cx="975895" cy="9758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59444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471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alfire.app.box.com/v/firesaferegulations20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&#167;_1270.03.01_Exemptions"/><Relationship Id="rId2" Type="http://schemas.openxmlformats.org/officeDocument/2006/relationships/hyperlink" Target="#_&#167;_1270.03._Scope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#_&#167;_1270.03.01_Exemptions"/><Relationship Id="rId2" Type="http://schemas.openxmlformats.org/officeDocument/2006/relationships/hyperlink" Target="#_&#167;_1270.03._Scope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817235"/>
            <a:ext cx="10993549" cy="1475013"/>
          </a:xfrm>
        </p:spPr>
        <p:txBody>
          <a:bodyPr/>
          <a:lstStyle/>
          <a:p>
            <a:r>
              <a:rPr lang="en-US" dirty="0"/>
              <a:t>Fire Safe Regulations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292249"/>
            <a:ext cx="10993546" cy="793518"/>
          </a:xfrm>
        </p:spPr>
        <p:txBody>
          <a:bodyPr>
            <a:normAutofit/>
          </a:bodyPr>
          <a:lstStyle/>
          <a:p>
            <a:r>
              <a:rPr lang="en-US" dirty="0"/>
              <a:t>March 3, 2021</a:t>
            </a:r>
          </a:p>
          <a:p>
            <a:r>
              <a:rPr lang="en-US" dirty="0"/>
              <a:t>Edith Hannigan, Land Use Planning Program Manager</a:t>
            </a:r>
          </a:p>
        </p:txBody>
      </p:sp>
      <p:pic>
        <p:nvPicPr>
          <p:cNvPr id="5" name="Picture 4" descr="Boord of Forestry &amp; Fire Protection Logo" title="BOF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4051" y="621103"/>
            <a:ext cx="1136834" cy="113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45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 – Substandard Roads &amp; Aggregate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981051"/>
          </a:xfrm>
        </p:spPr>
        <p:txBody>
          <a:bodyPr/>
          <a:lstStyle/>
          <a:p>
            <a:r>
              <a:rPr lang="en-US" dirty="0"/>
              <a:t>Substandard Road proposal: once a road is below a certain quality, no subject building construction may occur on it until that road is improved (including otherwise exempt construction);</a:t>
            </a:r>
          </a:p>
          <a:p>
            <a:r>
              <a:rPr lang="en-US" dirty="0"/>
              <a:t>Aggregate Risk proposal: once a road has reached a cumulative increase in use, no subject building construction may occur on it until that road is improved (including otherwise exempt construction)</a:t>
            </a:r>
          </a:p>
        </p:txBody>
      </p:sp>
    </p:spTree>
    <p:extLst>
      <p:ext uri="{BB962C8B-B14F-4D97-AF65-F5344CB8AC3E}">
        <p14:creationId xmlns:p14="http://schemas.microsoft.com/office/powerpoint/2010/main" val="986848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Workshop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95010"/>
            <a:ext cx="11029615" cy="3422018"/>
          </a:xfrm>
        </p:spPr>
        <p:txBody>
          <a:bodyPr/>
          <a:lstStyle/>
          <a:p>
            <a:r>
              <a:rPr lang="en-US" dirty="0"/>
              <a:t>Option 1 – tentative map (captures primarily residential development of 5+ new parcels, approximately 10 new homes) </a:t>
            </a:r>
          </a:p>
          <a:p>
            <a:r>
              <a:rPr lang="en-US" dirty="0"/>
              <a:t>Option 2 – numeric thresholds (increase of X number of housing units; increase in X number of occupants on site,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r>
              <a:rPr lang="en-US" dirty="0"/>
              <a:t>Option 3 – creation of any new parcels; applications for change in use; applications for change in zoning; road construction (based off existing application language in § 1270.02(e) Scope)</a:t>
            </a:r>
          </a:p>
          <a:p>
            <a:r>
              <a:rPr lang="en-US" dirty="0"/>
              <a:t>Options 1 or 3 (subdivision maps; changes in zoning/use; road construction) are preferred at this time – Option 2 (numerical thresholds) will be investigated for future rulemaking.</a:t>
            </a:r>
          </a:p>
        </p:txBody>
      </p:sp>
    </p:spTree>
    <p:extLst>
      <p:ext uri="{BB962C8B-B14F-4D97-AF65-F5344CB8AC3E}">
        <p14:creationId xmlns:p14="http://schemas.microsoft.com/office/powerpoint/2010/main" val="307425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Workshop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011130"/>
          </a:xfrm>
        </p:spPr>
        <p:txBody>
          <a:bodyPr/>
          <a:lstStyle/>
          <a:p>
            <a:r>
              <a:rPr lang="en-US" dirty="0"/>
              <a:t>Remove “Aggregate Risk” threshold in this rulemaking but investigate for future updates to the Fire Safe Regulations</a:t>
            </a:r>
          </a:p>
          <a:p>
            <a:r>
              <a:rPr lang="en-US" dirty="0"/>
              <a:t>Keeping “Substandard Roads” concept, but revise for clarity</a:t>
            </a:r>
          </a:p>
        </p:txBody>
      </p:sp>
      <p:sp>
        <p:nvSpPr>
          <p:cNvPr id="4" name="Star: 5 Points 3" descr="blue star" title="Blue star"/>
          <p:cNvSpPr/>
          <p:nvPr/>
        </p:nvSpPr>
        <p:spPr>
          <a:xfrm>
            <a:off x="11248571" y="6066971"/>
            <a:ext cx="638629" cy="5805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62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 We Are Addressing – Article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31546"/>
          </a:xfrm>
        </p:spPr>
        <p:txBody>
          <a:bodyPr/>
          <a:lstStyle/>
          <a:p>
            <a:r>
              <a:rPr lang="en-US" dirty="0"/>
              <a:t>Consistent use of terminology and defined terms (&amp; throughout the regulations)</a:t>
            </a:r>
          </a:p>
          <a:p>
            <a:r>
              <a:rPr lang="en-US" dirty="0"/>
              <a:t>Specifying, where appropriate, when Secondary Access is an appropriate alternative method of compliance</a:t>
            </a:r>
          </a:p>
          <a:p>
            <a:r>
              <a:rPr lang="en-US" dirty="0"/>
              <a:t>Removing “plastic” in “flexible plastic posts” </a:t>
            </a:r>
          </a:p>
          <a:p>
            <a:r>
              <a:rPr lang="en-US" dirty="0"/>
              <a:t>Clarifications to table with grade requirements and mitigation measures</a:t>
            </a:r>
          </a:p>
          <a:p>
            <a:r>
              <a:rPr lang="en-US" dirty="0"/>
              <a:t>Keeping 1/2 –mile dead end road limit, but adding greater specificity to make sure its clear this limit applies to </a:t>
            </a:r>
            <a:r>
              <a:rPr lang="en-US" b="1" u="sng" dirty="0"/>
              <a:t>new</a:t>
            </a:r>
            <a:r>
              <a:rPr lang="en-US" dirty="0"/>
              <a:t> dead end roads only</a:t>
            </a:r>
          </a:p>
          <a:p>
            <a:r>
              <a:rPr lang="en-US" dirty="0"/>
              <a:t>Upper limits on grade allowances – keeping proposal in February 8</a:t>
            </a:r>
            <a:r>
              <a:rPr lang="en-US" baseline="30000" dirty="0"/>
              <a:t>th</a:t>
            </a:r>
            <a:r>
              <a:rPr lang="en-US" dirty="0"/>
              <a:t> draft (20%) but adding greater specificity to make it clear that exceptions may be granted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006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1273.05.02 “Built Roads”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247847"/>
          </a:xfrm>
        </p:spPr>
        <p:txBody>
          <a:bodyPr>
            <a:normAutofit/>
          </a:bodyPr>
          <a:lstStyle/>
          <a:p>
            <a:r>
              <a:rPr lang="en-US" dirty="0"/>
              <a:t>Intention: existing roads that fall below the standards in subsections (a)-(c) cannot be built on until/unless the road is improved to the standard in this section </a:t>
            </a:r>
          </a:p>
          <a:p>
            <a:pPr lvl="1"/>
            <a:r>
              <a:rPr lang="en-US" dirty="0"/>
              <a:t>Some of these would apply to otherwise-exempt wildfire rebuilds and ADUs</a:t>
            </a:r>
          </a:p>
          <a:p>
            <a:r>
              <a:rPr lang="en-US" dirty="0"/>
              <a:t>Intention: existing roads that are not 20-ft in width but are at least 14-ft and provide mitigations pursuant to subsection (d) may be built 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4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1273.05.02 “Built Roads” - Specifics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78361"/>
          </a:xfrm>
        </p:spPr>
        <p:txBody>
          <a:bodyPr>
            <a:normAutofit/>
          </a:bodyPr>
          <a:lstStyle/>
          <a:p>
            <a:r>
              <a:rPr lang="en-US" dirty="0"/>
              <a:t>(a) – sets a floor for road width* </a:t>
            </a:r>
          </a:p>
          <a:p>
            <a:pPr lvl="1"/>
            <a:r>
              <a:rPr lang="en-US" dirty="0"/>
              <a:t>Roads that do not provide 14-ft width for 22-ft at least every __ </a:t>
            </a:r>
            <a:r>
              <a:rPr lang="en-US" dirty="0" err="1"/>
              <a:t>ft</a:t>
            </a:r>
            <a:r>
              <a:rPr lang="en-US" dirty="0"/>
              <a:t> </a:t>
            </a:r>
          </a:p>
          <a:p>
            <a:r>
              <a:rPr lang="en-US" dirty="0"/>
              <a:t>(b) – sets a floor for road grade*</a:t>
            </a:r>
          </a:p>
          <a:p>
            <a:pPr lvl="1"/>
            <a:r>
              <a:rPr lang="en-US" dirty="0"/>
              <a:t>Roads that have a grade of </a:t>
            </a:r>
            <a:r>
              <a:rPr lang="en-US" u="heavy" dirty="0">
                <a:solidFill>
                  <a:srgbClr val="FF0000"/>
                </a:solidFill>
              </a:rPr>
              <a:t>&gt;20% </a:t>
            </a:r>
            <a:r>
              <a:rPr lang="en-US" dirty="0"/>
              <a:t>over a __ linear distance</a:t>
            </a:r>
          </a:p>
          <a:p>
            <a:r>
              <a:rPr lang="en-US" dirty="0"/>
              <a:t>(c) – sets a floor for dead-end road lengths</a:t>
            </a:r>
          </a:p>
          <a:p>
            <a:pPr lvl="1"/>
            <a:r>
              <a:rPr lang="en-US" dirty="0"/>
              <a:t>Dead-end roads in LRA VHFHSZ and where the VHFHSZ is mapped in the SRA that are over 1 mile, unless a new through road shortens the length of the dead-end road or other mitigation is provided; would be applicable to development on the length of the road exceeding 1 mile</a:t>
            </a:r>
          </a:p>
          <a:p>
            <a:r>
              <a:rPr lang="en-US" dirty="0"/>
              <a:t>(d) – sets requirements for roads that are &gt;14ft but &lt;20ft and are of a certain quality</a:t>
            </a:r>
          </a:p>
          <a:p>
            <a:pPr lvl="1"/>
            <a:r>
              <a:rPr lang="en-US" dirty="0"/>
              <a:t>If road is 14-ft+ in width, has a non-native surface on 50%+ of its length, and has either turnouts or a 20-ft clear width suitable to serve as a traffic lane, it can be built on</a:t>
            </a:r>
          </a:p>
          <a:p>
            <a:r>
              <a:rPr lang="en-US" dirty="0"/>
              <a:t>*These requirements would be applicable to the otherwise-exempt wildfire rebuilds and ADUs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1273.05.02 “Built Roads” – Proposals/Discussion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Staff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Move subsection (d) to a new/different section</a:t>
            </a:r>
          </a:p>
          <a:p>
            <a:r>
              <a:rPr lang="en-US" dirty="0"/>
              <a:t>Revise 20% upper limit in (b) to 25%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Board Discussion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Limit wildfire rebuilding and ADUs, until/unless road is of a certain width, and below a certain grade %</a:t>
            </a:r>
          </a:p>
          <a:p>
            <a:r>
              <a:rPr lang="en-US" dirty="0"/>
              <a:t>In LRA VHFHSZ and SRA VHFHSZ, disallow construction on dead-end roads over 1 mile in length, on the segment of the road exceeding 1 mile, unless mitigation provided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87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4 – § 1275.00 Application Thresholds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3659"/>
            <a:ext cx="11029615" cy="36783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D3D3D"/>
                </a:solidFill>
              </a:rPr>
              <a:t>Existing § 1275.01 states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D3D3D"/>
                </a:solidFill>
              </a:rPr>
              <a:t>“The provisions of this article shall apply in the tentative and parcel map process when new parcels are approved by the local jurisdiction having authority.”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D3D3D"/>
                </a:solidFill>
              </a:rPr>
              <a:t>Suggested revision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D3D3D"/>
                </a:solidFill>
              </a:rPr>
              <a:t>“The provisions of this article shall apply to Building Construction in the tentative and final map process.”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3D3D3D"/>
                </a:solidFill>
              </a:rPr>
              <a:t>(tentative and final maps are required for 5+ new parcels)</a:t>
            </a:r>
          </a:p>
        </p:txBody>
      </p:sp>
    </p:spTree>
    <p:extLst>
      <p:ext uri="{BB962C8B-B14F-4D97-AF65-F5344CB8AC3E}">
        <p14:creationId xmlns:p14="http://schemas.microsoft.com/office/powerpoint/2010/main" val="9119148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5 -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Some sections are relevant to all construction (setbacks, </a:t>
            </a:r>
            <a:r>
              <a:rPr lang="en-US" dirty="0" err="1"/>
              <a:t>etc</a:t>
            </a:r>
            <a:r>
              <a:rPr lang="en-US" dirty="0"/>
              <a:t>) while some are relevant to larger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Revise for clarity, review applicable sections to small versus larger scale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Proposal – setbacks and preservation of undeveloped ridgelines apply to all construction; other requirements apply in the tentative and final map process </a:t>
            </a:r>
          </a:p>
        </p:txBody>
      </p:sp>
      <p:sp>
        <p:nvSpPr>
          <p:cNvPr id="4" name="Star: 5 Points 3" descr="blue star" title="Blue star"/>
          <p:cNvSpPr/>
          <p:nvPr/>
        </p:nvSpPr>
        <p:spPr>
          <a:xfrm>
            <a:off x="11248571" y="6066971"/>
            <a:ext cx="638629" cy="58057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2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of rulemaking to date</a:t>
            </a:r>
          </a:p>
          <a:p>
            <a:r>
              <a:rPr lang="en-US" dirty="0"/>
              <a:t>Errata – errors in February 8</a:t>
            </a:r>
            <a:r>
              <a:rPr lang="en-US" baseline="30000" dirty="0"/>
              <a:t>th</a:t>
            </a:r>
            <a:r>
              <a:rPr lang="en-US" dirty="0"/>
              <a:t> rule plead</a:t>
            </a:r>
          </a:p>
          <a:p>
            <a:r>
              <a:rPr lang="en-US" dirty="0"/>
              <a:t>Summary of February 24 workshop and yesterday’s RPC meeting</a:t>
            </a:r>
          </a:p>
          <a:p>
            <a:r>
              <a:rPr lang="en-US" dirty="0"/>
              <a:t>Review of proposed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16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 Safe Regulations </a:t>
            </a:r>
            <a:br>
              <a:rPr lang="en-US" dirty="0"/>
            </a:br>
            <a:r>
              <a:rPr lang="en-US" dirty="0"/>
              <a:t>Recent &amp; Near-Future Rulemaking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15956"/>
            <a:ext cx="11029615" cy="4920371"/>
          </a:xfrm>
        </p:spPr>
        <p:txBody>
          <a:bodyPr>
            <a:normAutofit/>
          </a:bodyPr>
          <a:lstStyle/>
          <a:p>
            <a:r>
              <a:rPr lang="en-US" dirty="0"/>
              <a:t>2020 saw several revisions to the Fire Safe Regulations: </a:t>
            </a:r>
          </a:p>
          <a:p>
            <a:pPr lvl="1"/>
            <a:r>
              <a:rPr lang="en-US" dirty="0"/>
              <a:t>Amended in 2019 via the regular rulemaking process, with an effective date of January 1, 2020</a:t>
            </a:r>
          </a:p>
          <a:p>
            <a:pPr lvl="1"/>
            <a:r>
              <a:rPr lang="en-US" dirty="0"/>
              <a:t>Amended in 2020 via the emergency rulemaking process, with an effective date of July 27, 2020 </a:t>
            </a:r>
          </a:p>
          <a:p>
            <a:r>
              <a:rPr lang="en-US" dirty="0"/>
              <a:t>Emergency Regulations:</a:t>
            </a:r>
          </a:p>
          <a:p>
            <a:pPr lvl="1"/>
            <a:r>
              <a:rPr lang="en-US" dirty="0"/>
              <a:t>Addressed the intersection of the housing supply crisis and the wildfire crisis</a:t>
            </a:r>
          </a:p>
          <a:p>
            <a:pPr lvl="1"/>
            <a:r>
              <a:rPr lang="en-US" dirty="0"/>
              <a:t>Exempted ADUs and wildfire rebuilds from the Fire Safe Regulations, with some conditions; revised conditions under which delegations of authority may be signed</a:t>
            </a:r>
          </a:p>
          <a:p>
            <a:pPr lvl="1"/>
            <a:r>
              <a:rPr lang="en-US" dirty="0"/>
              <a:t>Emergency regulations are in place until the Board replaces them with permanent rulemaking or the regulations expire</a:t>
            </a:r>
          </a:p>
          <a:p>
            <a:pPr lvl="1"/>
            <a:r>
              <a:rPr lang="en-US" dirty="0"/>
              <a:t>May be re-adopted while permanent regulations are developed; first re-adoption may be adopted at the Board’s April meeting</a:t>
            </a:r>
          </a:p>
          <a:p>
            <a:r>
              <a:rPr lang="en-US" dirty="0"/>
              <a:t>2021 Revisions – Informal Rulemaking:</a:t>
            </a:r>
          </a:p>
          <a:p>
            <a:pPr lvl="1"/>
            <a:r>
              <a:rPr lang="en-US" dirty="0"/>
              <a:t>Per statute, </a:t>
            </a:r>
            <a:r>
              <a:rPr lang="en-US" u="sng" dirty="0"/>
              <a:t>the existing Fire Safe Regulations will apply in the LRA VHFHSZ on July 1, 2021.</a:t>
            </a:r>
          </a:p>
          <a:p>
            <a:pPr lvl="1"/>
            <a:r>
              <a:rPr lang="en-US" dirty="0"/>
              <a:t>2021 amendments will apply in SRA and LRA VHFHSZ when they go into effect after the regular/permanent rulemaking process is complete.</a:t>
            </a:r>
          </a:p>
        </p:txBody>
      </p:sp>
    </p:spTree>
    <p:extLst>
      <p:ext uri="{BB962C8B-B14F-4D97-AF65-F5344CB8AC3E}">
        <p14:creationId xmlns:p14="http://schemas.microsoft.com/office/powerpoint/2010/main" val="361171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Workshops &amp; Drafts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2912"/>
            <a:ext cx="11029615" cy="4754880"/>
          </a:xfrm>
        </p:spPr>
        <p:txBody>
          <a:bodyPr>
            <a:normAutofit/>
          </a:bodyPr>
          <a:lstStyle/>
          <a:p>
            <a:r>
              <a:rPr lang="en-US" dirty="0"/>
              <a:t>November 18 and 24 – produced December 1</a:t>
            </a:r>
            <a:r>
              <a:rPr lang="en-US" baseline="30000" dirty="0"/>
              <a:t>st</a:t>
            </a:r>
            <a:r>
              <a:rPr lang="en-US" dirty="0"/>
              <a:t> draft</a:t>
            </a:r>
          </a:p>
          <a:p>
            <a:r>
              <a:rPr lang="en-US" dirty="0"/>
              <a:t>Joint Committee Meeting December 8 – discussed December 1</a:t>
            </a:r>
            <a:r>
              <a:rPr lang="en-US" baseline="30000" dirty="0"/>
              <a:t>st</a:t>
            </a:r>
            <a:r>
              <a:rPr lang="en-US" dirty="0"/>
              <a:t> draft</a:t>
            </a:r>
          </a:p>
          <a:p>
            <a:r>
              <a:rPr lang="en-US" dirty="0"/>
              <a:t>December 22 – discussed December 1</a:t>
            </a:r>
            <a:r>
              <a:rPr lang="en-US" baseline="30000" dirty="0"/>
              <a:t>st</a:t>
            </a:r>
            <a:r>
              <a:rPr lang="en-US" dirty="0"/>
              <a:t> draft</a:t>
            </a:r>
          </a:p>
          <a:p>
            <a:r>
              <a:rPr lang="en-US" dirty="0"/>
              <a:t>January 13 and 27 – discussed December 1</a:t>
            </a:r>
            <a:r>
              <a:rPr lang="en-US" baseline="30000" dirty="0"/>
              <a:t>st</a:t>
            </a:r>
            <a:r>
              <a:rPr lang="en-US" dirty="0"/>
              <a:t> draft and revisions based on comments received</a:t>
            </a:r>
          </a:p>
          <a:p>
            <a:r>
              <a:rPr lang="en-US" dirty="0"/>
              <a:t>February 8 – released new draft proposal</a:t>
            </a:r>
          </a:p>
          <a:p>
            <a:r>
              <a:rPr lang="en-US" dirty="0"/>
              <a:t>February 24 – discussed February 8</a:t>
            </a:r>
            <a:r>
              <a:rPr lang="en-US" baseline="30000" dirty="0"/>
              <a:t>th</a:t>
            </a:r>
            <a:r>
              <a:rPr lang="en-US" dirty="0"/>
              <a:t> draft</a:t>
            </a:r>
          </a:p>
          <a:p>
            <a:r>
              <a:rPr lang="en-US" dirty="0"/>
              <a:t>RPC Meeting Mar 2 – discussed February 8</a:t>
            </a:r>
            <a:r>
              <a:rPr lang="en-US" baseline="30000" dirty="0"/>
              <a:t>th</a:t>
            </a:r>
            <a:r>
              <a:rPr lang="en-US" dirty="0"/>
              <a:t> draft</a:t>
            </a:r>
          </a:p>
          <a:p>
            <a:r>
              <a:rPr lang="en-US" dirty="0"/>
              <a:t>Dozens of stakeholder meetings, calls, correspondence </a:t>
            </a:r>
          </a:p>
          <a:p>
            <a:endParaRPr lang="en-US" dirty="0"/>
          </a:p>
          <a:p>
            <a:r>
              <a:rPr lang="en-US" dirty="0"/>
              <a:t>Comment letters and emails received to date as well as “questions” from the workshops, workshop recordings, and workshop </a:t>
            </a:r>
            <a:r>
              <a:rPr lang="en-US" dirty="0" err="1"/>
              <a:t>powerpoints</a:t>
            </a:r>
            <a:r>
              <a:rPr lang="en-US" dirty="0"/>
              <a:t> are available to download at </a:t>
            </a:r>
            <a:r>
              <a:rPr lang="en-US" dirty="0">
                <a:hlinkClick r:id="rId2"/>
              </a:rPr>
              <a:t>https://calfire.app.box.com/v/firesaferegulations2021</a:t>
            </a:r>
            <a:r>
              <a:rPr lang="en-US" dirty="0"/>
              <a:t>. This link is updated every Friday.  </a:t>
            </a:r>
          </a:p>
        </p:txBody>
      </p:sp>
    </p:spTree>
    <p:extLst>
      <p:ext uri="{BB962C8B-B14F-4D97-AF65-F5344CB8AC3E}">
        <p14:creationId xmlns:p14="http://schemas.microsoft.com/office/powerpoint/2010/main" val="1512699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Errata - § 1270.03 Scope, page 15, option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Error - </a:t>
            </a:r>
          </a:p>
          <a:p>
            <a:r>
              <a:rPr lang="en-US" u="sng" dirty="0"/>
              <a:t>(c) </a:t>
            </a:r>
            <a:r>
              <a:rPr lang="en-US" dirty="0"/>
              <a:t> </a:t>
            </a:r>
            <a:r>
              <a:rPr lang="en-US" u="sng" dirty="0"/>
              <a:t>Where Building Construction meets the following criteria, the provisions of this Subchapter shall further apply to any Road or Road Structure that provides Access to the Building Construction: </a:t>
            </a:r>
            <a:r>
              <a:rPr lang="en-US" strike="sngStrike" dirty="0"/>
              <a:t>Unless otherwise exempt pursuant to this subchapter, affected activities include, but are not limited to:</a:t>
            </a:r>
            <a:endParaRPr lang="en-US" dirty="0"/>
          </a:p>
          <a:p>
            <a:pPr lvl="1"/>
            <a:r>
              <a:rPr lang="en-US" dirty="0"/>
              <a:t>(1) permitting or approval of new parcels, excluding lot line adjustments as specified in Government Code (GC) section 66412(d);</a:t>
            </a:r>
          </a:p>
          <a:p>
            <a:pPr lvl="1"/>
            <a:r>
              <a:rPr lang="en-US" dirty="0"/>
              <a:t>(2) application for a </a:t>
            </a:r>
            <a:r>
              <a:rPr lang="en-US" u="sng" dirty="0"/>
              <a:t>change in zoning</a:t>
            </a:r>
            <a:r>
              <a:rPr lang="en-US" dirty="0"/>
              <a:t> </a:t>
            </a:r>
            <a:r>
              <a:rPr lang="en-US" u="sng" dirty="0">
                <a:solidFill>
                  <a:srgbClr val="FF0000"/>
                </a:solidFill>
              </a:rPr>
              <a:t>building permit for new building construction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(3) application for a </a:t>
            </a:r>
            <a:r>
              <a:rPr lang="en-US" u="sng" dirty="0"/>
              <a:t>change in</a:t>
            </a:r>
            <a:r>
              <a:rPr lang="en-US" dirty="0"/>
              <a:t> use permit; and</a:t>
            </a:r>
          </a:p>
          <a:p>
            <a:pPr lvl="1"/>
            <a:r>
              <a:rPr lang="en-US" dirty="0"/>
              <a:t>(4) road construction.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9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Errata - § 1270.03 Scope, page 15, option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Corrected - </a:t>
            </a:r>
          </a:p>
          <a:p>
            <a:r>
              <a:rPr lang="en-US" u="sng" dirty="0"/>
              <a:t>(c) </a:t>
            </a:r>
            <a:r>
              <a:rPr lang="en-US" dirty="0"/>
              <a:t> </a:t>
            </a:r>
            <a:r>
              <a:rPr lang="en-US" u="sng" dirty="0"/>
              <a:t>Where Building Construction meets the following criteria, the provisions of this Subchapter shall further apply to any Road or Road Structure that provides Access to the Building Construction: </a:t>
            </a:r>
            <a:r>
              <a:rPr lang="en-US" strike="sngStrike" dirty="0"/>
              <a:t>Unless otherwise exempt pursuant to this subchapter, affected activities include, but are not limited to:</a:t>
            </a:r>
            <a:endParaRPr lang="en-US" dirty="0"/>
          </a:p>
          <a:p>
            <a:pPr lvl="1"/>
            <a:r>
              <a:rPr lang="en-US" dirty="0"/>
              <a:t>(1) permitting or approval of new parcels, excluding lot line adjustments as specified in Government Code (GC) section 66412(d);</a:t>
            </a:r>
          </a:p>
          <a:p>
            <a:pPr lvl="1"/>
            <a:r>
              <a:rPr lang="en-US" dirty="0"/>
              <a:t>(2) application for a </a:t>
            </a:r>
            <a:r>
              <a:rPr lang="en-US" u="sng" dirty="0"/>
              <a:t>change in zoning</a:t>
            </a:r>
            <a:r>
              <a:rPr lang="en-US" dirty="0"/>
              <a:t>; </a:t>
            </a:r>
            <a:r>
              <a:rPr lang="en-US" strike="sngStrike" dirty="0">
                <a:solidFill>
                  <a:srgbClr val="FF0000"/>
                </a:solidFill>
              </a:rPr>
              <a:t>building permit for new building construction;</a:t>
            </a:r>
            <a:endParaRPr lang="en-US" dirty="0"/>
          </a:p>
          <a:p>
            <a:pPr lvl="1"/>
            <a:r>
              <a:rPr lang="en-US" dirty="0"/>
              <a:t>(3) application for a </a:t>
            </a:r>
            <a:r>
              <a:rPr lang="en-US" u="sng" dirty="0"/>
              <a:t>change in</a:t>
            </a:r>
            <a:r>
              <a:rPr lang="en-US" dirty="0"/>
              <a:t> use permit; and</a:t>
            </a:r>
          </a:p>
          <a:p>
            <a:pPr lvl="1"/>
            <a:r>
              <a:rPr lang="en-US" dirty="0"/>
              <a:t>(4) road construction.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8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Errata - § 1273.05.02(</a:t>
            </a:r>
            <a:r>
              <a:rPr lang="en-US" cap="none" dirty="0"/>
              <a:t>a</a:t>
            </a:r>
            <a:r>
              <a:rPr lang="en-US" dirty="0"/>
              <a:t>) Built Roads, page 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Error - </a:t>
            </a:r>
          </a:p>
          <a:p>
            <a:r>
              <a:rPr lang="en-US" u="sng" dirty="0"/>
              <a:t>(a) Notwithstanding any other provision in this Subchapter, Building Construction, including Building Construction enumerated in </a:t>
            </a:r>
            <a:r>
              <a:rPr lang="en-US" u="sng" dirty="0">
                <a:hlinkClick r:id="rId2" action="ppaction://hlinkfile"/>
              </a:rPr>
              <a:t>§ 1270.03(b)</a:t>
            </a:r>
            <a:r>
              <a:rPr lang="en-US" u="sng" dirty="0"/>
              <a:t> and </a:t>
            </a:r>
            <a:r>
              <a:rPr lang="en-US" u="sng" dirty="0">
                <a:hlinkClick r:id="rId3" action="ppaction://hlinkfile"/>
              </a:rPr>
              <a:t>§ 1270.03.01(b) and (c),</a:t>
            </a:r>
            <a:r>
              <a:rPr lang="en-US" u="sng" dirty="0"/>
              <a:t> shall not be approved where the Local Roads providing Access to the Building Construction do not provide for at one (1) least fourteen (14) foot Traffic Lane for a distance of at least twenty-two (22) feet </a:t>
            </a:r>
            <a:r>
              <a:rPr lang="en-US" u="sng" dirty="0">
                <a:solidFill>
                  <a:srgbClr val="FF0000"/>
                </a:solidFill>
              </a:rPr>
              <a:t>for a distance of XX feet.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819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Errata - § 1273.05.02(</a:t>
            </a:r>
            <a:r>
              <a:rPr lang="en-US" cap="none" dirty="0"/>
              <a:t>a</a:t>
            </a:r>
            <a:r>
              <a:rPr lang="en-US" dirty="0"/>
              <a:t>) Built Roads, page 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Corrected - </a:t>
            </a:r>
          </a:p>
          <a:p>
            <a:r>
              <a:rPr lang="en-US" u="sng" dirty="0"/>
              <a:t>(a) Notwithstanding any other provision in this Subchapter, Building Construction, including Building Construction enumerated in </a:t>
            </a:r>
            <a:r>
              <a:rPr lang="en-US" u="sng" dirty="0">
                <a:hlinkClick r:id="rId2" action="ppaction://hlinkfile"/>
              </a:rPr>
              <a:t>§ 1270.03(b)</a:t>
            </a:r>
            <a:r>
              <a:rPr lang="en-US" u="sng" dirty="0"/>
              <a:t> and </a:t>
            </a:r>
            <a:r>
              <a:rPr lang="en-US" u="sng" dirty="0">
                <a:hlinkClick r:id="rId3" action="ppaction://hlinkfile"/>
              </a:rPr>
              <a:t>§ 1270.03.01(b) and (c),</a:t>
            </a:r>
            <a:r>
              <a:rPr lang="en-US" u="sng" dirty="0"/>
              <a:t> shall not be approved where the Local Roads providing Access to the Building Construction do not provide for at one (1) least fourteen (14) foot Traffic Lane for a distance of at least twenty-two (22) feet </a:t>
            </a:r>
            <a:r>
              <a:rPr lang="en-US" u="sng" dirty="0">
                <a:solidFill>
                  <a:srgbClr val="FF0000"/>
                </a:solidFill>
              </a:rPr>
              <a:t>every XX feet.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71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Article 1- Criteria for Improving Existing Roads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64683"/>
          </a:xfrm>
        </p:spPr>
        <p:txBody>
          <a:bodyPr/>
          <a:lstStyle/>
          <a:p>
            <a:r>
              <a:rPr lang="en-US" dirty="0"/>
              <a:t>Previous workshops resulted in direction to staff to develop criteria for which a project subject to these regulations must ensure existing roads leading to the project meet the standards in the Fire Safe Regulations</a:t>
            </a:r>
          </a:p>
          <a:p>
            <a:r>
              <a:rPr lang="en-US" dirty="0"/>
              <a:t>When a project does meet that criteria, staff were directed to develop criteria for existing roads such that roads below the specific standards in the FSRs but above a certain level of safety could be allowed to implement alternative methods of compliance/mitigation measures rather than meet the FSR requirements. </a:t>
            </a:r>
          </a:p>
          <a:p>
            <a:r>
              <a:rPr lang="en-US" dirty="0"/>
              <a:t>Staff proposal: </a:t>
            </a:r>
          </a:p>
          <a:p>
            <a:pPr lvl="1"/>
            <a:r>
              <a:rPr lang="en-US" dirty="0"/>
              <a:t>All roads, driveways, </a:t>
            </a:r>
            <a:r>
              <a:rPr lang="en-US" dirty="0" err="1"/>
              <a:t>etc</a:t>
            </a:r>
            <a:r>
              <a:rPr lang="en-US" dirty="0"/>
              <a:t>, new or existing, within the subject project’s perimeter (parcel boundary or subdivision map boundary) shall meet the requirements of the FSRs, but projects of a certain size or type may need to improve existing roads outside the perimeter</a:t>
            </a:r>
          </a:p>
          <a:p>
            <a:pPr lvl="1"/>
            <a:r>
              <a:rPr lang="en-US" dirty="0"/>
              <a:t>Presented three options for feedback regarding criteria to improve existing roads</a:t>
            </a:r>
          </a:p>
        </p:txBody>
      </p:sp>
    </p:spTree>
    <p:extLst>
      <p:ext uri="{BB962C8B-B14F-4D97-AF65-F5344CB8AC3E}">
        <p14:creationId xmlns:p14="http://schemas.microsoft.com/office/powerpoint/2010/main" val="410409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1451</TotalTime>
  <Words>1520</Words>
  <Application>Microsoft Office PowerPoint</Application>
  <PresentationFormat>Widescreen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Gill Sans MT</vt:lpstr>
      <vt:lpstr>Wingdings</vt:lpstr>
      <vt:lpstr>Wingdings 2</vt:lpstr>
      <vt:lpstr>Dividend</vt:lpstr>
      <vt:lpstr>Fire Safe Regulations</vt:lpstr>
      <vt:lpstr>Today’s Agenda</vt:lpstr>
      <vt:lpstr>Fire Safe Regulations  Recent &amp; Near-Future Rulemaking</vt:lpstr>
      <vt:lpstr>Recent Workshops &amp; Drafts</vt:lpstr>
      <vt:lpstr>Errata - § 1270.03 Scope, page 15, option 3</vt:lpstr>
      <vt:lpstr>Errata - § 1270.03 Scope, page 15, option 3</vt:lpstr>
      <vt:lpstr>Errata - § 1273.05.02(a) Built Roads, page 41</vt:lpstr>
      <vt:lpstr>Errata - § 1273.05.02(a) Built Roads, page 41</vt:lpstr>
      <vt:lpstr>Article 1- Criteria for Improving Existing Roads</vt:lpstr>
      <vt:lpstr>Article 1 – Substandard Roads &amp; Aggregate Risk</vt:lpstr>
      <vt:lpstr>Summary of Workshop Feedback</vt:lpstr>
      <vt:lpstr>Summary of Workshop feedback</vt:lpstr>
      <vt:lpstr>Comments We Are Addressing – Article 2</vt:lpstr>
      <vt:lpstr>§ 1273.05.02 “Built Roads”</vt:lpstr>
      <vt:lpstr>§ 1273.05.02 “Built Roads” - Specifics</vt:lpstr>
      <vt:lpstr>§ 1273.05.02 “Built Roads” – Proposals/Discussion</vt:lpstr>
      <vt:lpstr>Article 4 – § 1275.00 Application Thresholds</vt:lpstr>
      <vt:lpstr>Article 5 -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Hannigan, Edith@BOF</dc:creator>
  <cp:lastModifiedBy>Kemp, Mazonika@BOF</cp:lastModifiedBy>
  <cp:revision>81</cp:revision>
  <dcterms:created xsi:type="dcterms:W3CDTF">2021-01-11T17:41:27Z</dcterms:created>
  <dcterms:modified xsi:type="dcterms:W3CDTF">2021-03-03T07:02:27Z</dcterms:modified>
</cp:coreProperties>
</file>