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5.jpg" ContentType="image/jp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 id="2147483757" r:id="rId2"/>
  </p:sldMasterIdLst>
  <p:notesMasterIdLst>
    <p:notesMasterId r:id="rId73"/>
  </p:notesMasterIdLst>
  <p:sldIdLst>
    <p:sldId id="257" r:id="rId3"/>
    <p:sldId id="295" r:id="rId4"/>
    <p:sldId id="315" r:id="rId5"/>
    <p:sldId id="317" r:id="rId6"/>
    <p:sldId id="310" r:id="rId7"/>
    <p:sldId id="311" r:id="rId8"/>
    <p:sldId id="314" r:id="rId9"/>
    <p:sldId id="313" r:id="rId10"/>
    <p:sldId id="312" r:id="rId11"/>
    <p:sldId id="318" r:id="rId12"/>
    <p:sldId id="319" r:id="rId13"/>
    <p:sldId id="320" r:id="rId14"/>
    <p:sldId id="309" r:id="rId15"/>
    <p:sldId id="321" r:id="rId16"/>
    <p:sldId id="322" r:id="rId17"/>
    <p:sldId id="323" r:id="rId18"/>
    <p:sldId id="324" r:id="rId19"/>
    <p:sldId id="325" r:id="rId20"/>
    <p:sldId id="326" r:id="rId21"/>
    <p:sldId id="273" r:id="rId22"/>
    <p:sldId id="299" r:id="rId23"/>
    <p:sldId id="298" r:id="rId24"/>
    <p:sldId id="302" r:id="rId25"/>
    <p:sldId id="303" r:id="rId26"/>
    <p:sldId id="307" r:id="rId27"/>
    <p:sldId id="304" r:id="rId28"/>
    <p:sldId id="305" r:id="rId29"/>
    <p:sldId id="308" r:id="rId30"/>
    <p:sldId id="271" r:id="rId31"/>
    <p:sldId id="327" r:id="rId32"/>
    <p:sldId id="293" r:id="rId33"/>
    <p:sldId id="294" r:id="rId34"/>
    <p:sldId id="287" r:id="rId35"/>
    <p:sldId id="288" r:id="rId36"/>
    <p:sldId id="275" r:id="rId37"/>
    <p:sldId id="274" r:id="rId38"/>
    <p:sldId id="300" r:id="rId39"/>
    <p:sldId id="263" r:id="rId40"/>
    <p:sldId id="281" r:id="rId41"/>
    <p:sldId id="276" r:id="rId42"/>
    <p:sldId id="277" r:id="rId43"/>
    <p:sldId id="278" r:id="rId44"/>
    <p:sldId id="272" r:id="rId45"/>
    <p:sldId id="280" r:id="rId46"/>
    <p:sldId id="279" r:id="rId47"/>
    <p:sldId id="264" r:id="rId48"/>
    <p:sldId id="265" r:id="rId49"/>
    <p:sldId id="258" r:id="rId50"/>
    <p:sldId id="266" r:id="rId51"/>
    <p:sldId id="259" r:id="rId52"/>
    <p:sldId id="261" r:id="rId53"/>
    <p:sldId id="260" r:id="rId54"/>
    <p:sldId id="262" r:id="rId55"/>
    <p:sldId id="267" r:id="rId56"/>
    <p:sldId id="268" r:id="rId57"/>
    <p:sldId id="289" r:id="rId58"/>
    <p:sldId id="269" r:id="rId59"/>
    <p:sldId id="296" r:id="rId60"/>
    <p:sldId id="283" r:id="rId61"/>
    <p:sldId id="297" r:id="rId62"/>
    <p:sldId id="282" r:id="rId63"/>
    <p:sldId id="284" r:id="rId64"/>
    <p:sldId id="285" r:id="rId65"/>
    <p:sldId id="286" r:id="rId66"/>
    <p:sldId id="291" r:id="rId67"/>
    <p:sldId id="290" r:id="rId68"/>
    <p:sldId id="270" r:id="rId69"/>
    <p:sldId id="292" r:id="rId70"/>
    <p:sldId id="301" r:id="rId71"/>
    <p:sldId id="31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710E61-1F58-4C19-AD69-68BA7C236183}" v="83" dt="2025-05-12T14:05:15.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6" d="100"/>
          <a:sy n="66" d="100"/>
        </p:scale>
        <p:origin x="668" y="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438A2D-00B5-47CC-A1D8-DA7F8B5B4AD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630E669-4124-4D60-8469-0F7C3D5C9B02}">
      <dgm:prSet custT="1"/>
      <dgm:spPr/>
      <dgm:t>
        <a:bodyPr/>
        <a:lstStyle/>
        <a:p>
          <a:pPr>
            <a:defRPr cap="all"/>
          </a:pPr>
          <a:r>
            <a:rPr lang="en-US" sz="2400" dirty="0">
              <a:latin typeface="Arial" panose="020B0604020202020204" pitchFamily="34" charset="0"/>
              <a:cs typeface="Arial" panose="020B0604020202020204" pitchFamily="34" charset="0"/>
            </a:rPr>
            <a:t>Email: </a:t>
          </a:r>
          <a:r>
            <a:rPr lang="en-US" sz="2400" dirty="0">
              <a:solidFill>
                <a:srgbClr val="0070C0"/>
              </a:solidFill>
              <a:latin typeface="Arial" panose="020B0604020202020204" pitchFamily="34" charset="0"/>
              <a:cs typeface="Arial" panose="020B0604020202020204" pitchFamily="34" charset="0"/>
            </a:rPr>
            <a:t>PublicComments@bof.ca.gov</a:t>
          </a:r>
        </a:p>
      </dgm:t>
    </dgm:pt>
    <dgm:pt modelId="{D7600699-C636-4E72-8A61-A4988345631E}" type="parTrans" cxnId="{04F64ED6-75A0-4CFF-A32E-1F8BA731B838}">
      <dgm:prSet/>
      <dgm:spPr/>
      <dgm:t>
        <a:bodyPr/>
        <a:lstStyle/>
        <a:p>
          <a:endParaRPr lang="en-US"/>
        </a:p>
      </dgm:t>
    </dgm:pt>
    <dgm:pt modelId="{69F7C3BF-162E-4A51-9432-BF4ECD1871B0}" type="sibTrans" cxnId="{04F64ED6-75A0-4CFF-A32E-1F8BA731B838}">
      <dgm:prSet/>
      <dgm:spPr/>
      <dgm:t>
        <a:bodyPr/>
        <a:lstStyle/>
        <a:p>
          <a:endParaRPr lang="en-US"/>
        </a:p>
      </dgm:t>
    </dgm:pt>
    <dgm:pt modelId="{40EA38E7-3F56-4952-BC59-AB70CA216E3C}">
      <dgm:prSet custT="1"/>
      <dgm:spPr/>
      <dgm:t>
        <a:bodyPr/>
        <a:lstStyle/>
        <a:p>
          <a:pPr>
            <a:defRPr cap="all"/>
          </a:pPr>
          <a:r>
            <a:rPr lang="en-US" sz="2400" dirty="0">
              <a:latin typeface="Arial" panose="020B0604020202020204" pitchFamily="34" charset="0"/>
              <a:cs typeface="Arial" panose="020B0604020202020204" pitchFamily="34" charset="0"/>
            </a:rPr>
            <a:t>Website: www.bof.fire.ca.gov</a:t>
          </a:r>
        </a:p>
        <a:p>
          <a:pPr>
            <a:defRPr cap="all"/>
          </a:pPr>
          <a:endParaRPr lang="en-US" sz="2400" dirty="0">
            <a:latin typeface="Arial" panose="020B0604020202020204" pitchFamily="34" charset="0"/>
            <a:cs typeface="Arial" panose="020B0604020202020204" pitchFamily="34" charset="0"/>
          </a:endParaRPr>
        </a:p>
      </dgm:t>
    </dgm:pt>
    <dgm:pt modelId="{A8D215C6-7E69-4F02-806C-D20DE752E1E6}" type="parTrans" cxnId="{AC697681-C4D4-4236-9B2F-5A9D3261DAF5}">
      <dgm:prSet/>
      <dgm:spPr/>
      <dgm:t>
        <a:bodyPr/>
        <a:lstStyle/>
        <a:p>
          <a:endParaRPr lang="en-US"/>
        </a:p>
      </dgm:t>
    </dgm:pt>
    <dgm:pt modelId="{136E5C13-9F90-4E57-91C5-DDCD27F6EA7B}" type="sibTrans" cxnId="{AC697681-C4D4-4236-9B2F-5A9D3261DAF5}">
      <dgm:prSet/>
      <dgm:spPr/>
      <dgm:t>
        <a:bodyPr/>
        <a:lstStyle/>
        <a:p>
          <a:endParaRPr lang="en-US"/>
        </a:p>
      </dgm:t>
    </dgm:pt>
    <dgm:pt modelId="{D9C6A635-1E1F-494B-ACA1-FB1B905CCBD1}">
      <dgm:prSet custT="1"/>
      <dgm:spPr/>
      <dgm:t>
        <a:bodyPr/>
        <a:lstStyle/>
        <a:p>
          <a:pPr>
            <a:defRPr cap="all"/>
          </a:pPr>
          <a:r>
            <a:rPr lang="en-US" sz="2400" dirty="0">
              <a:latin typeface="Arial" panose="020B0604020202020204" pitchFamily="34" charset="0"/>
              <a:cs typeface="Arial" panose="020B0604020202020204" pitchFamily="34" charset="0"/>
            </a:rPr>
            <a:t>Next Committee Meeting, June 16</a:t>
          </a:r>
        </a:p>
        <a:p>
          <a:pPr>
            <a:defRPr cap="all"/>
          </a:pPr>
          <a:r>
            <a:rPr lang="en-US" sz="2400" dirty="0">
              <a:latin typeface="Arial" panose="020B0604020202020204" pitchFamily="34" charset="0"/>
              <a:cs typeface="Arial" panose="020B0604020202020204" pitchFamily="34" charset="0"/>
            </a:rPr>
            <a:t>Sacramento, California</a:t>
          </a:r>
        </a:p>
      </dgm:t>
    </dgm:pt>
    <dgm:pt modelId="{3563B925-BB52-47F2-A486-413F50EB5A65}" type="parTrans" cxnId="{87CDCDAB-9315-4F42-8B58-A09C0B644BFB}">
      <dgm:prSet/>
      <dgm:spPr/>
      <dgm:t>
        <a:bodyPr/>
        <a:lstStyle/>
        <a:p>
          <a:endParaRPr lang="en-US"/>
        </a:p>
      </dgm:t>
    </dgm:pt>
    <dgm:pt modelId="{64FD1BB7-F034-422C-B7E1-EA109C2CF2CB}" type="sibTrans" cxnId="{87CDCDAB-9315-4F42-8B58-A09C0B644BFB}">
      <dgm:prSet/>
      <dgm:spPr/>
      <dgm:t>
        <a:bodyPr/>
        <a:lstStyle/>
        <a:p>
          <a:endParaRPr lang="en-US"/>
        </a:p>
      </dgm:t>
    </dgm:pt>
    <dgm:pt modelId="{17D9B17C-442E-4F0F-A013-745A9C2CF487}" type="pres">
      <dgm:prSet presAssocID="{39438A2D-00B5-47CC-A1D8-DA7F8B5B4AD8}" presName="root" presStyleCnt="0">
        <dgm:presLayoutVars>
          <dgm:dir/>
          <dgm:resizeHandles val="exact"/>
        </dgm:presLayoutVars>
      </dgm:prSet>
      <dgm:spPr/>
    </dgm:pt>
    <dgm:pt modelId="{E5B9251D-F4BB-48F1-8363-3678B2CA825F}" type="pres">
      <dgm:prSet presAssocID="{6630E669-4124-4D60-8469-0F7C3D5C9B02}" presName="compNode" presStyleCnt="0"/>
      <dgm:spPr/>
    </dgm:pt>
    <dgm:pt modelId="{344EE9FA-F088-4FF8-971A-E2E5354400D9}" type="pres">
      <dgm:prSet presAssocID="{6630E669-4124-4D60-8469-0F7C3D5C9B02}" presName="iconBgRect" presStyleLbl="bgShp" presStyleIdx="0" presStyleCnt="3"/>
      <dgm:spPr/>
    </dgm:pt>
    <dgm:pt modelId="{08B7B958-9A01-4720-8C15-86013F1AA0A5}" type="pres">
      <dgm:prSet presAssocID="{6630E669-4124-4D60-8469-0F7C3D5C9B0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nd"/>
        </a:ext>
      </dgm:extLst>
    </dgm:pt>
    <dgm:pt modelId="{316A4676-4CF6-4330-9AB6-FE6DEFEE7658}" type="pres">
      <dgm:prSet presAssocID="{6630E669-4124-4D60-8469-0F7C3D5C9B02}" presName="spaceRect" presStyleCnt="0"/>
      <dgm:spPr/>
    </dgm:pt>
    <dgm:pt modelId="{824F7C1F-D422-4377-B3F3-E0AB177DDDD6}" type="pres">
      <dgm:prSet presAssocID="{6630E669-4124-4D60-8469-0F7C3D5C9B02}" presName="textRect" presStyleLbl="revTx" presStyleIdx="0" presStyleCnt="3" custScaleX="103127">
        <dgm:presLayoutVars>
          <dgm:chMax val="1"/>
          <dgm:chPref val="1"/>
        </dgm:presLayoutVars>
      </dgm:prSet>
      <dgm:spPr/>
    </dgm:pt>
    <dgm:pt modelId="{24B0598B-CD0C-43C8-BDF0-C99CD2FE6266}" type="pres">
      <dgm:prSet presAssocID="{69F7C3BF-162E-4A51-9432-BF4ECD1871B0}" presName="sibTrans" presStyleCnt="0"/>
      <dgm:spPr/>
    </dgm:pt>
    <dgm:pt modelId="{78ACE8DF-A3A6-4DCF-94EA-CC74DE672F64}" type="pres">
      <dgm:prSet presAssocID="{40EA38E7-3F56-4952-BC59-AB70CA216E3C}" presName="compNode" presStyleCnt="0"/>
      <dgm:spPr/>
    </dgm:pt>
    <dgm:pt modelId="{67C5DFF9-1060-4A62-87EB-1EA93495AB70}" type="pres">
      <dgm:prSet presAssocID="{40EA38E7-3F56-4952-BC59-AB70CA216E3C}" presName="iconBgRect" presStyleLbl="bgShp" presStyleIdx="1" presStyleCnt="3"/>
      <dgm:spPr/>
    </dgm:pt>
    <dgm:pt modelId="{F523BFF5-0661-479F-A12E-71C71876D007}" type="pres">
      <dgm:prSet presAssocID="{40EA38E7-3F56-4952-BC59-AB70CA216E3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aker Phone"/>
        </a:ext>
      </dgm:extLst>
    </dgm:pt>
    <dgm:pt modelId="{1D7B396C-BE1D-47E0-A9B5-D85A4336A11F}" type="pres">
      <dgm:prSet presAssocID="{40EA38E7-3F56-4952-BC59-AB70CA216E3C}" presName="spaceRect" presStyleCnt="0"/>
      <dgm:spPr/>
    </dgm:pt>
    <dgm:pt modelId="{C75BDE87-31A4-4B09-AA92-F9433C0DE0D7}" type="pres">
      <dgm:prSet presAssocID="{40EA38E7-3F56-4952-BC59-AB70CA216E3C}" presName="textRect" presStyleLbl="revTx" presStyleIdx="1" presStyleCnt="3">
        <dgm:presLayoutVars>
          <dgm:chMax val="1"/>
          <dgm:chPref val="1"/>
        </dgm:presLayoutVars>
      </dgm:prSet>
      <dgm:spPr/>
    </dgm:pt>
    <dgm:pt modelId="{CC58098F-B952-40F9-AE46-52F0AB3A942C}" type="pres">
      <dgm:prSet presAssocID="{136E5C13-9F90-4E57-91C5-DDCD27F6EA7B}" presName="sibTrans" presStyleCnt="0"/>
      <dgm:spPr/>
    </dgm:pt>
    <dgm:pt modelId="{C73F9185-99D2-4DAD-B2C2-DA22F2D33C35}" type="pres">
      <dgm:prSet presAssocID="{D9C6A635-1E1F-494B-ACA1-FB1B905CCBD1}" presName="compNode" presStyleCnt="0"/>
      <dgm:spPr/>
    </dgm:pt>
    <dgm:pt modelId="{6C5EC975-7E40-40B4-91C2-24D1BE973D94}" type="pres">
      <dgm:prSet presAssocID="{D9C6A635-1E1F-494B-ACA1-FB1B905CCBD1}" presName="iconBgRect" presStyleLbl="bgShp" presStyleIdx="2" presStyleCnt="3"/>
      <dgm:spPr/>
    </dgm:pt>
    <dgm:pt modelId="{596C7616-5250-44D7-8618-763464828514}" type="pres">
      <dgm:prSet presAssocID="{D9C6A635-1E1F-494B-ACA1-FB1B905CCBD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8B49B363-3383-49F3-B50F-B6A0C78E30AB}" type="pres">
      <dgm:prSet presAssocID="{D9C6A635-1E1F-494B-ACA1-FB1B905CCBD1}" presName="spaceRect" presStyleCnt="0"/>
      <dgm:spPr/>
    </dgm:pt>
    <dgm:pt modelId="{654C178A-79B0-4FB5-B62E-7AB2DF0951CA}" type="pres">
      <dgm:prSet presAssocID="{D9C6A635-1E1F-494B-ACA1-FB1B905CCBD1}" presName="textRect" presStyleLbl="revTx" presStyleIdx="2" presStyleCnt="3" custScaleX="109307">
        <dgm:presLayoutVars>
          <dgm:chMax val="1"/>
          <dgm:chPref val="1"/>
        </dgm:presLayoutVars>
      </dgm:prSet>
      <dgm:spPr/>
    </dgm:pt>
  </dgm:ptLst>
  <dgm:cxnLst>
    <dgm:cxn modelId="{AE24B001-036C-475F-AA89-8E835725D3E6}" type="presOf" srcId="{40EA38E7-3F56-4952-BC59-AB70CA216E3C}" destId="{C75BDE87-31A4-4B09-AA92-F9433C0DE0D7}" srcOrd="0" destOrd="0" presId="urn:microsoft.com/office/officeart/2018/5/layout/IconCircleLabelList"/>
    <dgm:cxn modelId="{DBEA275E-1552-48F5-AFAF-096A7A9F56C7}" type="presOf" srcId="{6630E669-4124-4D60-8469-0F7C3D5C9B02}" destId="{824F7C1F-D422-4377-B3F3-E0AB177DDDD6}" srcOrd="0" destOrd="0" presId="urn:microsoft.com/office/officeart/2018/5/layout/IconCircleLabelList"/>
    <dgm:cxn modelId="{AC697681-C4D4-4236-9B2F-5A9D3261DAF5}" srcId="{39438A2D-00B5-47CC-A1D8-DA7F8B5B4AD8}" destId="{40EA38E7-3F56-4952-BC59-AB70CA216E3C}" srcOrd="1" destOrd="0" parTransId="{A8D215C6-7E69-4F02-806C-D20DE752E1E6}" sibTransId="{136E5C13-9F90-4E57-91C5-DDCD27F6EA7B}"/>
    <dgm:cxn modelId="{87CDCDAB-9315-4F42-8B58-A09C0B644BFB}" srcId="{39438A2D-00B5-47CC-A1D8-DA7F8B5B4AD8}" destId="{D9C6A635-1E1F-494B-ACA1-FB1B905CCBD1}" srcOrd="2" destOrd="0" parTransId="{3563B925-BB52-47F2-A486-413F50EB5A65}" sibTransId="{64FD1BB7-F034-422C-B7E1-EA109C2CF2CB}"/>
    <dgm:cxn modelId="{76ACFEAF-FB50-44EF-91B9-1CECE1E8F6A4}" type="presOf" srcId="{D9C6A635-1E1F-494B-ACA1-FB1B905CCBD1}" destId="{654C178A-79B0-4FB5-B62E-7AB2DF0951CA}" srcOrd="0" destOrd="0" presId="urn:microsoft.com/office/officeart/2018/5/layout/IconCircleLabelList"/>
    <dgm:cxn modelId="{B1DA02C2-DF07-48B8-B6E4-2E4F8E475FE2}" type="presOf" srcId="{39438A2D-00B5-47CC-A1D8-DA7F8B5B4AD8}" destId="{17D9B17C-442E-4F0F-A013-745A9C2CF487}" srcOrd="0" destOrd="0" presId="urn:microsoft.com/office/officeart/2018/5/layout/IconCircleLabelList"/>
    <dgm:cxn modelId="{04F64ED6-75A0-4CFF-A32E-1F8BA731B838}" srcId="{39438A2D-00B5-47CC-A1D8-DA7F8B5B4AD8}" destId="{6630E669-4124-4D60-8469-0F7C3D5C9B02}" srcOrd="0" destOrd="0" parTransId="{D7600699-C636-4E72-8A61-A4988345631E}" sibTransId="{69F7C3BF-162E-4A51-9432-BF4ECD1871B0}"/>
    <dgm:cxn modelId="{A30AABB6-53F5-4689-9BC6-33B294B67E9E}" type="presParOf" srcId="{17D9B17C-442E-4F0F-A013-745A9C2CF487}" destId="{E5B9251D-F4BB-48F1-8363-3678B2CA825F}" srcOrd="0" destOrd="0" presId="urn:microsoft.com/office/officeart/2018/5/layout/IconCircleLabelList"/>
    <dgm:cxn modelId="{AD7745BE-BA0E-4269-BFD1-CD21C145384C}" type="presParOf" srcId="{E5B9251D-F4BB-48F1-8363-3678B2CA825F}" destId="{344EE9FA-F088-4FF8-971A-E2E5354400D9}" srcOrd="0" destOrd="0" presId="urn:microsoft.com/office/officeart/2018/5/layout/IconCircleLabelList"/>
    <dgm:cxn modelId="{28F7A9A6-3436-4E1E-AAD8-998ED9990070}" type="presParOf" srcId="{E5B9251D-F4BB-48F1-8363-3678B2CA825F}" destId="{08B7B958-9A01-4720-8C15-86013F1AA0A5}" srcOrd="1" destOrd="0" presId="urn:microsoft.com/office/officeart/2018/5/layout/IconCircleLabelList"/>
    <dgm:cxn modelId="{285AC4DC-03CC-41AA-B360-BE7D3CF512CA}" type="presParOf" srcId="{E5B9251D-F4BB-48F1-8363-3678B2CA825F}" destId="{316A4676-4CF6-4330-9AB6-FE6DEFEE7658}" srcOrd="2" destOrd="0" presId="urn:microsoft.com/office/officeart/2018/5/layout/IconCircleLabelList"/>
    <dgm:cxn modelId="{4E2A17C0-8091-4198-949C-C71940005976}" type="presParOf" srcId="{E5B9251D-F4BB-48F1-8363-3678B2CA825F}" destId="{824F7C1F-D422-4377-B3F3-E0AB177DDDD6}" srcOrd="3" destOrd="0" presId="urn:microsoft.com/office/officeart/2018/5/layout/IconCircleLabelList"/>
    <dgm:cxn modelId="{EE1704B7-2370-44F9-A445-688EDAE75BBC}" type="presParOf" srcId="{17D9B17C-442E-4F0F-A013-745A9C2CF487}" destId="{24B0598B-CD0C-43C8-BDF0-C99CD2FE6266}" srcOrd="1" destOrd="0" presId="urn:microsoft.com/office/officeart/2018/5/layout/IconCircleLabelList"/>
    <dgm:cxn modelId="{3B572B3A-F28F-4BB4-AEBB-EEDEDE17A0F3}" type="presParOf" srcId="{17D9B17C-442E-4F0F-A013-745A9C2CF487}" destId="{78ACE8DF-A3A6-4DCF-94EA-CC74DE672F64}" srcOrd="2" destOrd="0" presId="urn:microsoft.com/office/officeart/2018/5/layout/IconCircleLabelList"/>
    <dgm:cxn modelId="{DC28D6D8-56F0-46E2-9797-DD594DBABD36}" type="presParOf" srcId="{78ACE8DF-A3A6-4DCF-94EA-CC74DE672F64}" destId="{67C5DFF9-1060-4A62-87EB-1EA93495AB70}" srcOrd="0" destOrd="0" presId="urn:microsoft.com/office/officeart/2018/5/layout/IconCircleLabelList"/>
    <dgm:cxn modelId="{47C12E03-BA9D-4C71-81C5-5AD6CD424AA3}" type="presParOf" srcId="{78ACE8DF-A3A6-4DCF-94EA-CC74DE672F64}" destId="{F523BFF5-0661-479F-A12E-71C71876D007}" srcOrd="1" destOrd="0" presId="urn:microsoft.com/office/officeart/2018/5/layout/IconCircleLabelList"/>
    <dgm:cxn modelId="{051E567E-3D8D-4482-BA91-1275480B582C}" type="presParOf" srcId="{78ACE8DF-A3A6-4DCF-94EA-CC74DE672F64}" destId="{1D7B396C-BE1D-47E0-A9B5-D85A4336A11F}" srcOrd="2" destOrd="0" presId="urn:microsoft.com/office/officeart/2018/5/layout/IconCircleLabelList"/>
    <dgm:cxn modelId="{ED6DBA18-1769-45DD-899A-5FB9BCB95C02}" type="presParOf" srcId="{78ACE8DF-A3A6-4DCF-94EA-CC74DE672F64}" destId="{C75BDE87-31A4-4B09-AA92-F9433C0DE0D7}" srcOrd="3" destOrd="0" presId="urn:microsoft.com/office/officeart/2018/5/layout/IconCircleLabelList"/>
    <dgm:cxn modelId="{43FB382D-97D7-402E-86E5-C5741C62E852}" type="presParOf" srcId="{17D9B17C-442E-4F0F-A013-745A9C2CF487}" destId="{CC58098F-B952-40F9-AE46-52F0AB3A942C}" srcOrd="3" destOrd="0" presId="urn:microsoft.com/office/officeart/2018/5/layout/IconCircleLabelList"/>
    <dgm:cxn modelId="{3F5A48C0-8818-4E97-9DCA-86910E9D0CD4}" type="presParOf" srcId="{17D9B17C-442E-4F0F-A013-745A9C2CF487}" destId="{C73F9185-99D2-4DAD-B2C2-DA22F2D33C35}" srcOrd="4" destOrd="0" presId="urn:microsoft.com/office/officeart/2018/5/layout/IconCircleLabelList"/>
    <dgm:cxn modelId="{DC71ECF0-DD2A-40E4-AED0-959892CB16D7}" type="presParOf" srcId="{C73F9185-99D2-4DAD-B2C2-DA22F2D33C35}" destId="{6C5EC975-7E40-40B4-91C2-24D1BE973D94}" srcOrd="0" destOrd="0" presId="urn:microsoft.com/office/officeart/2018/5/layout/IconCircleLabelList"/>
    <dgm:cxn modelId="{8AB20938-2A9A-4E80-AA91-914B3D4DA10F}" type="presParOf" srcId="{C73F9185-99D2-4DAD-B2C2-DA22F2D33C35}" destId="{596C7616-5250-44D7-8618-763464828514}" srcOrd="1" destOrd="0" presId="urn:microsoft.com/office/officeart/2018/5/layout/IconCircleLabelList"/>
    <dgm:cxn modelId="{318DAFF3-5F1B-4BC3-B95B-13A2752827A2}" type="presParOf" srcId="{C73F9185-99D2-4DAD-B2C2-DA22F2D33C35}" destId="{8B49B363-3383-49F3-B50F-B6A0C78E30AB}" srcOrd="2" destOrd="0" presId="urn:microsoft.com/office/officeart/2018/5/layout/IconCircleLabelList"/>
    <dgm:cxn modelId="{40EB0BA1-D15D-44E6-9B15-BC1B8A979E23}" type="presParOf" srcId="{C73F9185-99D2-4DAD-B2C2-DA22F2D33C35}" destId="{654C178A-79B0-4FB5-B62E-7AB2DF0951C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FD1EC4-CA86-4E23-9F8B-3FBC6D80EB0C}"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en-US"/>
        </a:p>
      </dgm:t>
    </dgm:pt>
    <dgm:pt modelId="{49AA228F-365E-4F6F-A376-7628354D76E7}">
      <dgm:prSet phldrT="[Text]" custT="1"/>
      <dgm:spPr/>
      <dgm:t>
        <a:bodyPr/>
        <a:lstStyle/>
        <a:p>
          <a:r>
            <a:rPr lang="en-US" sz="1400" dirty="0"/>
            <a:t>May Workshop</a:t>
          </a:r>
        </a:p>
      </dgm:t>
    </dgm:pt>
    <dgm:pt modelId="{271965FA-CB19-40CA-BDA5-F2DC78CCB7D0}" type="parTrans" cxnId="{A653540A-F387-4356-8174-FD1821E97B92}">
      <dgm:prSet/>
      <dgm:spPr/>
      <dgm:t>
        <a:bodyPr/>
        <a:lstStyle/>
        <a:p>
          <a:endParaRPr lang="en-US"/>
        </a:p>
      </dgm:t>
    </dgm:pt>
    <dgm:pt modelId="{5B33BF75-2B3D-497A-9583-575485C658FF}" type="sibTrans" cxnId="{A653540A-F387-4356-8174-FD1821E97B92}">
      <dgm:prSet/>
      <dgm:spPr/>
      <dgm:t>
        <a:bodyPr/>
        <a:lstStyle/>
        <a:p>
          <a:endParaRPr lang="en-US"/>
        </a:p>
      </dgm:t>
    </dgm:pt>
    <dgm:pt modelId="{6A5A6964-CB19-4B92-90A1-4AB364A1BE83}">
      <dgm:prSet phldrT="[Text]" custT="1"/>
      <dgm:spPr/>
      <dgm:t>
        <a:bodyPr/>
        <a:lstStyle/>
        <a:p>
          <a:r>
            <a:rPr lang="en-US" sz="1400"/>
            <a:t>Finance Review</a:t>
          </a:r>
          <a:endParaRPr lang="en-US" sz="1400" dirty="0"/>
        </a:p>
      </dgm:t>
    </dgm:pt>
    <dgm:pt modelId="{1ED68061-402D-4EF9-9F93-BD3EC0485501}" type="parTrans" cxnId="{BA5EA36D-F567-4096-9E2E-BD89E7C53190}">
      <dgm:prSet/>
      <dgm:spPr/>
      <dgm:t>
        <a:bodyPr/>
        <a:lstStyle/>
        <a:p>
          <a:endParaRPr lang="en-US"/>
        </a:p>
      </dgm:t>
    </dgm:pt>
    <dgm:pt modelId="{2A15A5B3-72C1-4DC2-AA5B-A6A3494BFC38}" type="sibTrans" cxnId="{BA5EA36D-F567-4096-9E2E-BD89E7C53190}">
      <dgm:prSet/>
      <dgm:spPr/>
      <dgm:t>
        <a:bodyPr/>
        <a:lstStyle/>
        <a:p>
          <a:endParaRPr lang="en-US"/>
        </a:p>
      </dgm:t>
    </dgm:pt>
    <dgm:pt modelId="{3ADF3249-4D85-4A8B-AC6C-B5AF0BE59FB1}">
      <dgm:prSet phldrT="[Text]" custT="1"/>
      <dgm:spPr/>
      <dgm:t>
        <a:bodyPr/>
        <a:lstStyle/>
        <a:p>
          <a:r>
            <a:rPr lang="en-US" sz="1400"/>
            <a:t>Public Comment Period</a:t>
          </a:r>
          <a:endParaRPr lang="en-US" sz="1400" dirty="0"/>
        </a:p>
      </dgm:t>
    </dgm:pt>
    <dgm:pt modelId="{F170E223-9C4F-498A-ABE0-1FCB7A03D51D}" type="parTrans" cxnId="{DE288BDC-E84B-4902-A8B9-2AE95F0F70DF}">
      <dgm:prSet/>
      <dgm:spPr/>
      <dgm:t>
        <a:bodyPr/>
        <a:lstStyle/>
        <a:p>
          <a:endParaRPr lang="en-US"/>
        </a:p>
      </dgm:t>
    </dgm:pt>
    <dgm:pt modelId="{BC9F6A7E-C9DE-4D21-841F-796606ACA9CB}" type="sibTrans" cxnId="{DE288BDC-E84B-4902-A8B9-2AE95F0F70DF}">
      <dgm:prSet/>
      <dgm:spPr/>
      <dgm:t>
        <a:bodyPr/>
        <a:lstStyle/>
        <a:p>
          <a:endParaRPr lang="en-US"/>
        </a:p>
      </dgm:t>
    </dgm:pt>
    <dgm:pt modelId="{8EFC8850-FEB0-45F1-8FD3-9DC1358D89E1}">
      <dgm:prSet phldrT="[Text]" custT="1"/>
      <dgm:spPr/>
      <dgm:t>
        <a:bodyPr/>
        <a:lstStyle/>
        <a:p>
          <a:r>
            <a:rPr lang="en-US" sz="1400"/>
            <a:t>Public Hearing</a:t>
          </a:r>
          <a:endParaRPr lang="en-US" sz="1400" dirty="0"/>
        </a:p>
      </dgm:t>
    </dgm:pt>
    <dgm:pt modelId="{90541FE8-7E32-4480-82A1-6580CF5CBE6C}" type="parTrans" cxnId="{107C37FE-3583-40E9-9178-FC3625EB753A}">
      <dgm:prSet/>
      <dgm:spPr/>
      <dgm:t>
        <a:bodyPr/>
        <a:lstStyle/>
        <a:p>
          <a:endParaRPr lang="en-US"/>
        </a:p>
      </dgm:t>
    </dgm:pt>
    <dgm:pt modelId="{AB4A06C3-20FA-42B9-BEF4-65AA346DB0A1}" type="sibTrans" cxnId="{107C37FE-3583-40E9-9178-FC3625EB753A}">
      <dgm:prSet/>
      <dgm:spPr/>
      <dgm:t>
        <a:bodyPr/>
        <a:lstStyle/>
        <a:p>
          <a:endParaRPr lang="en-US"/>
        </a:p>
      </dgm:t>
    </dgm:pt>
    <dgm:pt modelId="{0361DB55-F6A7-411E-A2A2-5229B2AD47F6}">
      <dgm:prSet phldrT="[Text]" custT="1"/>
      <dgm:spPr/>
      <dgm:t>
        <a:bodyPr/>
        <a:lstStyle/>
        <a:p>
          <a:r>
            <a:rPr lang="en-US" sz="1400"/>
            <a:t>Response to Comments</a:t>
          </a:r>
          <a:endParaRPr lang="en-US" sz="1400" dirty="0"/>
        </a:p>
      </dgm:t>
    </dgm:pt>
    <dgm:pt modelId="{8C4BAA57-A2FC-44FD-AF08-5C337639346A}" type="parTrans" cxnId="{3F6257CC-BAF7-489C-8D7C-D55C5B37CE49}">
      <dgm:prSet/>
      <dgm:spPr/>
      <dgm:t>
        <a:bodyPr/>
        <a:lstStyle/>
        <a:p>
          <a:endParaRPr lang="en-US"/>
        </a:p>
      </dgm:t>
    </dgm:pt>
    <dgm:pt modelId="{F31E8CD8-4E00-49FB-84E4-4D1BCB71CCE1}" type="sibTrans" cxnId="{3F6257CC-BAF7-489C-8D7C-D55C5B37CE49}">
      <dgm:prSet/>
      <dgm:spPr/>
      <dgm:t>
        <a:bodyPr/>
        <a:lstStyle/>
        <a:p>
          <a:endParaRPr lang="en-US"/>
        </a:p>
      </dgm:t>
    </dgm:pt>
    <dgm:pt modelId="{8B3D1A98-2773-40AD-AEA8-272B51EB8619}">
      <dgm:prSet phldrT="[Text]" custT="1"/>
      <dgm:spPr/>
      <dgm:t>
        <a:bodyPr/>
        <a:lstStyle/>
        <a:p>
          <a:r>
            <a:rPr lang="en-US" sz="1400"/>
            <a:t>Board Approves FSOR and Rule Plead</a:t>
          </a:r>
          <a:endParaRPr lang="en-US" sz="1400" dirty="0"/>
        </a:p>
      </dgm:t>
    </dgm:pt>
    <dgm:pt modelId="{CA4E2092-FAA8-4C0B-A012-390D5D90E012}" type="parTrans" cxnId="{59602E31-AF4A-410F-AF5A-BAC2E7A8D124}">
      <dgm:prSet/>
      <dgm:spPr/>
      <dgm:t>
        <a:bodyPr/>
        <a:lstStyle/>
        <a:p>
          <a:endParaRPr lang="en-US"/>
        </a:p>
      </dgm:t>
    </dgm:pt>
    <dgm:pt modelId="{7E0E6B97-0360-4F3D-B42A-E8DA50D61C0A}" type="sibTrans" cxnId="{59602E31-AF4A-410F-AF5A-BAC2E7A8D124}">
      <dgm:prSet/>
      <dgm:spPr/>
      <dgm:t>
        <a:bodyPr/>
        <a:lstStyle/>
        <a:p>
          <a:endParaRPr lang="en-US"/>
        </a:p>
      </dgm:t>
    </dgm:pt>
    <dgm:pt modelId="{FEC312A6-0E5B-44BA-ACA8-EC1831DB94BC}">
      <dgm:prSet phldrT="[Text]" custT="1"/>
      <dgm:spPr/>
      <dgm:t>
        <a:bodyPr/>
        <a:lstStyle/>
        <a:p>
          <a:r>
            <a:rPr lang="en-US" sz="1400"/>
            <a:t>Regulation Effective</a:t>
          </a:r>
          <a:endParaRPr lang="en-US" sz="1400" dirty="0"/>
        </a:p>
      </dgm:t>
    </dgm:pt>
    <dgm:pt modelId="{94C444BF-09E0-4AD6-AFA9-B35E35FE0331}" type="parTrans" cxnId="{EFD529EA-7E20-41AD-B986-13275C7CCB83}">
      <dgm:prSet/>
      <dgm:spPr/>
      <dgm:t>
        <a:bodyPr/>
        <a:lstStyle/>
        <a:p>
          <a:endParaRPr lang="en-US"/>
        </a:p>
      </dgm:t>
    </dgm:pt>
    <dgm:pt modelId="{D6B9AFA6-E58F-4130-8550-9AFDC59FC207}" type="sibTrans" cxnId="{EFD529EA-7E20-41AD-B986-13275C7CCB83}">
      <dgm:prSet/>
      <dgm:spPr/>
      <dgm:t>
        <a:bodyPr/>
        <a:lstStyle/>
        <a:p>
          <a:endParaRPr lang="en-US"/>
        </a:p>
      </dgm:t>
    </dgm:pt>
    <dgm:pt modelId="{6E0007B4-8A8D-4956-90FE-2BD1CF4304B3}">
      <dgm:prSet phldrT="[Text]" custT="1"/>
      <dgm:spPr/>
      <dgm:t>
        <a:bodyPr/>
        <a:lstStyle/>
        <a:p>
          <a:r>
            <a:rPr lang="en-US" sz="1400"/>
            <a:t>Board Approves Draft Rule Text and ISOR</a:t>
          </a:r>
          <a:endParaRPr lang="en-US" sz="1400" dirty="0"/>
        </a:p>
      </dgm:t>
    </dgm:pt>
    <dgm:pt modelId="{357A797C-0FE4-401E-AC38-05FCE907520C}" type="parTrans" cxnId="{4188073C-992A-48CF-8982-86BF7782143A}">
      <dgm:prSet/>
      <dgm:spPr/>
      <dgm:t>
        <a:bodyPr/>
        <a:lstStyle/>
        <a:p>
          <a:endParaRPr lang="en-US"/>
        </a:p>
      </dgm:t>
    </dgm:pt>
    <dgm:pt modelId="{58129B0B-EEFF-4491-8103-DAD184CADAC1}" type="sibTrans" cxnId="{4188073C-992A-48CF-8982-86BF7782143A}">
      <dgm:prSet/>
      <dgm:spPr/>
      <dgm:t>
        <a:bodyPr/>
        <a:lstStyle/>
        <a:p>
          <a:endParaRPr lang="en-US"/>
        </a:p>
      </dgm:t>
    </dgm:pt>
    <dgm:pt modelId="{E42426EA-9058-408A-BB81-2164753AE6A5}">
      <dgm:prSet phldrT="[Text]" custT="1"/>
      <dgm:spPr/>
      <dgm:t>
        <a:bodyPr/>
        <a:lstStyle/>
        <a:p>
          <a:r>
            <a:rPr lang="en-US" sz="1400"/>
            <a:t>Submit Rulemaking Package</a:t>
          </a:r>
          <a:endParaRPr lang="en-US" sz="1400" dirty="0"/>
        </a:p>
      </dgm:t>
    </dgm:pt>
    <dgm:pt modelId="{EF185434-6561-4ACE-AD33-37DFA47DB0AB}" type="parTrans" cxnId="{ED03D1E9-457A-4D3D-A797-FCA0A78D4D67}">
      <dgm:prSet/>
      <dgm:spPr/>
      <dgm:t>
        <a:bodyPr/>
        <a:lstStyle/>
        <a:p>
          <a:endParaRPr lang="en-US"/>
        </a:p>
      </dgm:t>
    </dgm:pt>
    <dgm:pt modelId="{565F0DD5-EEBF-4E9B-9F97-0BDB66D1B215}" type="sibTrans" cxnId="{ED03D1E9-457A-4D3D-A797-FCA0A78D4D67}">
      <dgm:prSet/>
      <dgm:spPr/>
      <dgm:t>
        <a:bodyPr/>
        <a:lstStyle/>
        <a:p>
          <a:endParaRPr lang="en-US"/>
        </a:p>
      </dgm:t>
    </dgm:pt>
    <dgm:pt modelId="{DC3375E9-9D67-4EDF-A90F-AAB1956469A8}">
      <dgm:prSet phldrT="[Text]" custT="1"/>
      <dgm:spPr/>
      <dgm:t>
        <a:bodyPr/>
        <a:lstStyle/>
        <a:p>
          <a:r>
            <a:rPr lang="en-US" sz="1400"/>
            <a:t>OAL Review</a:t>
          </a:r>
          <a:endParaRPr lang="en-US" sz="1400" dirty="0"/>
        </a:p>
      </dgm:t>
    </dgm:pt>
    <dgm:pt modelId="{A128A2FE-CE1D-41CB-BE34-065C2DBB8093}" type="parTrans" cxnId="{4F42BA80-D439-4C79-98A3-7F70EF4B530D}">
      <dgm:prSet/>
      <dgm:spPr/>
      <dgm:t>
        <a:bodyPr/>
        <a:lstStyle/>
        <a:p>
          <a:endParaRPr lang="en-US"/>
        </a:p>
      </dgm:t>
    </dgm:pt>
    <dgm:pt modelId="{C9077B6B-35ED-45B8-ABF6-7040AE805BE6}" type="sibTrans" cxnId="{4F42BA80-D439-4C79-98A3-7F70EF4B530D}">
      <dgm:prSet/>
      <dgm:spPr/>
      <dgm:t>
        <a:bodyPr/>
        <a:lstStyle/>
        <a:p>
          <a:endParaRPr lang="en-US"/>
        </a:p>
      </dgm:t>
    </dgm:pt>
    <dgm:pt modelId="{EA259C75-53C3-432A-9164-3321F344A0F8}">
      <dgm:prSet phldrT="[Text]" custT="1"/>
      <dgm:spPr/>
      <dgm:t>
        <a:bodyPr/>
        <a:lstStyle/>
        <a:p>
          <a:r>
            <a:rPr lang="en-US" sz="1400"/>
            <a:t>Regulations Filed</a:t>
          </a:r>
          <a:endParaRPr lang="en-US" sz="1400" dirty="0"/>
        </a:p>
      </dgm:t>
    </dgm:pt>
    <dgm:pt modelId="{1D990A76-91BE-439B-A194-9B2FB890274D}" type="parTrans" cxnId="{3746974E-C514-4699-930C-BD677AE1C9F3}">
      <dgm:prSet/>
      <dgm:spPr/>
      <dgm:t>
        <a:bodyPr/>
        <a:lstStyle/>
        <a:p>
          <a:endParaRPr lang="en-US"/>
        </a:p>
      </dgm:t>
    </dgm:pt>
    <dgm:pt modelId="{3F5C1EE3-DA49-4ADB-B9AB-018319D68C8F}" type="sibTrans" cxnId="{3746974E-C514-4699-930C-BD677AE1C9F3}">
      <dgm:prSet/>
      <dgm:spPr/>
      <dgm:t>
        <a:bodyPr/>
        <a:lstStyle/>
        <a:p>
          <a:endParaRPr lang="en-US"/>
        </a:p>
      </dgm:t>
    </dgm:pt>
    <dgm:pt modelId="{3CECA1A3-B892-46C6-9EB1-2EE3F28A20DD}" type="pres">
      <dgm:prSet presAssocID="{D2FD1EC4-CA86-4E23-9F8B-3FBC6D80EB0C}" presName="Name0" presStyleCnt="0">
        <dgm:presLayoutVars>
          <dgm:dir/>
        </dgm:presLayoutVars>
      </dgm:prSet>
      <dgm:spPr/>
    </dgm:pt>
    <dgm:pt modelId="{84E84D6C-3036-4CAE-B2AC-5EE21C845A9F}" type="pres">
      <dgm:prSet presAssocID="{49AA228F-365E-4F6F-A376-7628354D76E7}" presName="parComposite" presStyleCnt="0"/>
      <dgm:spPr/>
    </dgm:pt>
    <dgm:pt modelId="{F31F80B8-9398-46EC-8D98-938C9AE14EFF}" type="pres">
      <dgm:prSet presAssocID="{49AA228F-365E-4F6F-A376-7628354D76E7}" presName="parBigCircle" presStyleLbl="node0" presStyleIdx="0" presStyleCnt="5"/>
      <dgm:spPr/>
    </dgm:pt>
    <dgm:pt modelId="{C55B78F4-ACAD-45E1-B233-9002BCED430C}" type="pres">
      <dgm:prSet presAssocID="{49AA228F-365E-4F6F-A376-7628354D76E7}" presName="parTx" presStyleLbl="revTx" presStyleIdx="0" presStyleCnt="17"/>
      <dgm:spPr/>
    </dgm:pt>
    <dgm:pt modelId="{58E169FE-EDCD-4C09-9D2D-4D35FCF743CA}" type="pres">
      <dgm:prSet presAssocID="{49AA228F-365E-4F6F-A376-7628354D76E7}" presName="bSpace" presStyleCnt="0"/>
      <dgm:spPr/>
    </dgm:pt>
    <dgm:pt modelId="{EA5153E1-7980-4B8F-B9ED-D63661A10312}" type="pres">
      <dgm:prSet presAssocID="{49AA228F-365E-4F6F-A376-7628354D76E7}" presName="parBackupNorm" presStyleCnt="0"/>
      <dgm:spPr/>
    </dgm:pt>
    <dgm:pt modelId="{C542DC12-2E0E-400E-B269-A82EEC4529E6}" type="pres">
      <dgm:prSet presAssocID="{5B33BF75-2B3D-497A-9583-575485C658FF}" presName="parSpace" presStyleCnt="0"/>
      <dgm:spPr/>
    </dgm:pt>
    <dgm:pt modelId="{94F20B77-647C-4CE1-BD41-86B01538993F}" type="pres">
      <dgm:prSet presAssocID="{6E0007B4-8A8D-4956-90FE-2BD1CF4304B3}" presName="parComposite" presStyleCnt="0"/>
      <dgm:spPr/>
    </dgm:pt>
    <dgm:pt modelId="{A364E9E8-FE66-4A53-9421-8216ADF9B457}" type="pres">
      <dgm:prSet presAssocID="{6E0007B4-8A8D-4956-90FE-2BD1CF4304B3}" presName="parBigCircle" presStyleLbl="node0" presStyleIdx="1" presStyleCnt="5"/>
      <dgm:spPr/>
    </dgm:pt>
    <dgm:pt modelId="{AC3BD14B-3C6F-4696-994A-C2F1CADABE57}" type="pres">
      <dgm:prSet presAssocID="{6E0007B4-8A8D-4956-90FE-2BD1CF4304B3}" presName="parTx" presStyleLbl="revTx" presStyleIdx="1" presStyleCnt="17"/>
      <dgm:spPr/>
    </dgm:pt>
    <dgm:pt modelId="{47112E54-E4FA-445C-BD30-415B5AE7E3D3}" type="pres">
      <dgm:prSet presAssocID="{6E0007B4-8A8D-4956-90FE-2BD1CF4304B3}" presName="bSpace" presStyleCnt="0"/>
      <dgm:spPr/>
    </dgm:pt>
    <dgm:pt modelId="{E9813AAE-144F-4AC3-9223-0C99A34232D3}" type="pres">
      <dgm:prSet presAssocID="{6E0007B4-8A8D-4956-90FE-2BD1CF4304B3}" presName="parBackupNorm" presStyleCnt="0"/>
      <dgm:spPr/>
    </dgm:pt>
    <dgm:pt modelId="{6A6802AC-1D97-4D17-A279-F267C1BD1A15}" type="pres">
      <dgm:prSet presAssocID="{58129B0B-EEFF-4491-8103-DAD184CADAC1}" presName="parSpace" presStyleCnt="0"/>
      <dgm:spPr/>
    </dgm:pt>
    <dgm:pt modelId="{5EBD8FB4-FD27-43C5-B320-91486500F5FF}" type="pres">
      <dgm:prSet presAssocID="{6A5A6964-CB19-4B92-90A1-4AB364A1BE83}" presName="desBackupLeftNorm" presStyleCnt="0"/>
      <dgm:spPr/>
    </dgm:pt>
    <dgm:pt modelId="{36E304E9-D79A-4EE9-9398-A0C14A379D36}" type="pres">
      <dgm:prSet presAssocID="{6A5A6964-CB19-4B92-90A1-4AB364A1BE83}" presName="desComposite" presStyleCnt="0"/>
      <dgm:spPr/>
    </dgm:pt>
    <dgm:pt modelId="{EE19EA29-F6A7-487D-A722-CEDB48DD1AC8}" type="pres">
      <dgm:prSet presAssocID="{6A5A6964-CB19-4B92-90A1-4AB364A1BE83}" presName="desCircle" presStyleLbl="node1" presStyleIdx="0" presStyleCnt="6"/>
      <dgm:spPr/>
    </dgm:pt>
    <dgm:pt modelId="{5CEC73E6-456D-40F3-A3EB-B1348F02C585}" type="pres">
      <dgm:prSet presAssocID="{6A5A6964-CB19-4B92-90A1-4AB364A1BE83}" presName="chTx" presStyleLbl="revTx" presStyleIdx="2" presStyleCnt="17"/>
      <dgm:spPr/>
    </dgm:pt>
    <dgm:pt modelId="{A4362E91-14A8-4CB1-A705-EF2CE1735688}" type="pres">
      <dgm:prSet presAssocID="{6A5A6964-CB19-4B92-90A1-4AB364A1BE83}" presName="desTx" presStyleLbl="revTx" presStyleIdx="3" presStyleCnt="17">
        <dgm:presLayoutVars>
          <dgm:bulletEnabled val="1"/>
        </dgm:presLayoutVars>
      </dgm:prSet>
      <dgm:spPr/>
    </dgm:pt>
    <dgm:pt modelId="{76D01AA6-0514-4658-BBAE-8C0EFA4D4316}" type="pres">
      <dgm:prSet presAssocID="{6A5A6964-CB19-4B92-90A1-4AB364A1BE83}" presName="desBackupRightNorm" presStyleCnt="0"/>
      <dgm:spPr/>
    </dgm:pt>
    <dgm:pt modelId="{7BBC3EA4-8276-4D87-9F78-880815F3F7B3}" type="pres">
      <dgm:prSet presAssocID="{2A15A5B3-72C1-4DC2-AA5B-A6A3494BFC38}" presName="desSpace" presStyleCnt="0"/>
      <dgm:spPr/>
    </dgm:pt>
    <dgm:pt modelId="{214E8DED-9618-48A4-8BCF-5D6C0805D7AB}" type="pres">
      <dgm:prSet presAssocID="{3ADF3249-4D85-4A8B-AC6C-B5AF0BE59FB1}" presName="desBackupLeftNorm" presStyleCnt="0"/>
      <dgm:spPr/>
    </dgm:pt>
    <dgm:pt modelId="{FBFCBA78-ED0A-4D60-B855-E2DC35BFE8E4}" type="pres">
      <dgm:prSet presAssocID="{3ADF3249-4D85-4A8B-AC6C-B5AF0BE59FB1}" presName="desComposite" presStyleCnt="0"/>
      <dgm:spPr/>
    </dgm:pt>
    <dgm:pt modelId="{5F1A3131-A90A-4CDC-A7E5-4ECDEF711D08}" type="pres">
      <dgm:prSet presAssocID="{3ADF3249-4D85-4A8B-AC6C-B5AF0BE59FB1}" presName="desCircle" presStyleLbl="node1" presStyleIdx="1" presStyleCnt="6"/>
      <dgm:spPr/>
    </dgm:pt>
    <dgm:pt modelId="{A1BF3015-CD87-4130-B65C-6E6040800878}" type="pres">
      <dgm:prSet presAssocID="{3ADF3249-4D85-4A8B-AC6C-B5AF0BE59FB1}" presName="chTx" presStyleLbl="revTx" presStyleIdx="4" presStyleCnt="17"/>
      <dgm:spPr/>
    </dgm:pt>
    <dgm:pt modelId="{9B34B06E-E401-4218-92ED-38259261D759}" type="pres">
      <dgm:prSet presAssocID="{3ADF3249-4D85-4A8B-AC6C-B5AF0BE59FB1}" presName="desTx" presStyleLbl="revTx" presStyleIdx="5" presStyleCnt="17">
        <dgm:presLayoutVars>
          <dgm:bulletEnabled val="1"/>
        </dgm:presLayoutVars>
      </dgm:prSet>
      <dgm:spPr/>
    </dgm:pt>
    <dgm:pt modelId="{1478F0C7-470F-437D-AB72-7CE6E0C6DACC}" type="pres">
      <dgm:prSet presAssocID="{3ADF3249-4D85-4A8B-AC6C-B5AF0BE59FB1}" presName="desBackupRightNorm" presStyleCnt="0"/>
      <dgm:spPr/>
    </dgm:pt>
    <dgm:pt modelId="{9823BFD5-B5E4-414D-9DDF-EC6740512AC5}" type="pres">
      <dgm:prSet presAssocID="{BC9F6A7E-C9DE-4D21-841F-796606ACA9CB}" presName="desSpace" presStyleCnt="0"/>
      <dgm:spPr/>
    </dgm:pt>
    <dgm:pt modelId="{037356FF-94B6-4516-B019-103314911E69}" type="pres">
      <dgm:prSet presAssocID="{8EFC8850-FEB0-45F1-8FD3-9DC1358D89E1}" presName="parComposite" presStyleCnt="0"/>
      <dgm:spPr/>
    </dgm:pt>
    <dgm:pt modelId="{80D03585-0BA9-4674-BCFE-8AFC75266A77}" type="pres">
      <dgm:prSet presAssocID="{8EFC8850-FEB0-45F1-8FD3-9DC1358D89E1}" presName="parBigCircle" presStyleLbl="node0" presStyleIdx="2" presStyleCnt="5"/>
      <dgm:spPr/>
    </dgm:pt>
    <dgm:pt modelId="{853EDDE8-731F-4233-81A9-839E599C750C}" type="pres">
      <dgm:prSet presAssocID="{8EFC8850-FEB0-45F1-8FD3-9DC1358D89E1}" presName="parTx" presStyleLbl="revTx" presStyleIdx="6" presStyleCnt="17"/>
      <dgm:spPr/>
    </dgm:pt>
    <dgm:pt modelId="{E74228E9-AA6A-4B1B-8F17-B7D6D3BB7E5E}" type="pres">
      <dgm:prSet presAssocID="{8EFC8850-FEB0-45F1-8FD3-9DC1358D89E1}" presName="bSpace" presStyleCnt="0"/>
      <dgm:spPr/>
    </dgm:pt>
    <dgm:pt modelId="{474203F1-6912-4C7D-B97E-7AB90C2B874F}" type="pres">
      <dgm:prSet presAssocID="{8EFC8850-FEB0-45F1-8FD3-9DC1358D89E1}" presName="parBackupNorm" presStyleCnt="0"/>
      <dgm:spPr/>
    </dgm:pt>
    <dgm:pt modelId="{0D36B72A-BECB-437E-B3A7-E41DA3719B21}" type="pres">
      <dgm:prSet presAssocID="{AB4A06C3-20FA-42B9-BEF4-65AA346DB0A1}" presName="parSpace" presStyleCnt="0"/>
      <dgm:spPr/>
    </dgm:pt>
    <dgm:pt modelId="{A83FFC5E-5F3F-43C8-859A-A726F65CCD77}" type="pres">
      <dgm:prSet presAssocID="{0361DB55-F6A7-411E-A2A2-5229B2AD47F6}" presName="desBackupLeftNorm" presStyleCnt="0"/>
      <dgm:spPr/>
    </dgm:pt>
    <dgm:pt modelId="{B5D78196-E53F-4368-955F-155BB34EDE36}" type="pres">
      <dgm:prSet presAssocID="{0361DB55-F6A7-411E-A2A2-5229B2AD47F6}" presName="desComposite" presStyleCnt="0"/>
      <dgm:spPr/>
    </dgm:pt>
    <dgm:pt modelId="{109E33CB-4D78-4EE9-A734-D9430A3058F5}" type="pres">
      <dgm:prSet presAssocID="{0361DB55-F6A7-411E-A2A2-5229B2AD47F6}" presName="desCircle" presStyleLbl="node1" presStyleIdx="2" presStyleCnt="6"/>
      <dgm:spPr/>
    </dgm:pt>
    <dgm:pt modelId="{CB6B33AE-B8BE-4C1E-81F7-A50011C94C68}" type="pres">
      <dgm:prSet presAssocID="{0361DB55-F6A7-411E-A2A2-5229B2AD47F6}" presName="chTx" presStyleLbl="revTx" presStyleIdx="7" presStyleCnt="17"/>
      <dgm:spPr/>
    </dgm:pt>
    <dgm:pt modelId="{2BD96C31-DE36-4172-AEFF-9FDD54A68E73}" type="pres">
      <dgm:prSet presAssocID="{0361DB55-F6A7-411E-A2A2-5229B2AD47F6}" presName="desTx" presStyleLbl="revTx" presStyleIdx="8" presStyleCnt="17">
        <dgm:presLayoutVars>
          <dgm:bulletEnabled val="1"/>
        </dgm:presLayoutVars>
      </dgm:prSet>
      <dgm:spPr/>
    </dgm:pt>
    <dgm:pt modelId="{FA80A337-B2EB-429D-A38B-6C3CCFA8882A}" type="pres">
      <dgm:prSet presAssocID="{0361DB55-F6A7-411E-A2A2-5229B2AD47F6}" presName="desBackupRightNorm" presStyleCnt="0"/>
      <dgm:spPr/>
    </dgm:pt>
    <dgm:pt modelId="{5CCA55F7-778E-437B-BAB7-C4883BCC66DD}" type="pres">
      <dgm:prSet presAssocID="{F31E8CD8-4E00-49FB-84E4-4D1BCB71CCE1}" presName="desSpace" presStyleCnt="0"/>
      <dgm:spPr/>
    </dgm:pt>
    <dgm:pt modelId="{1C07A51F-8F3F-4B73-9B34-A05C45B15E3D}" type="pres">
      <dgm:prSet presAssocID="{8B3D1A98-2773-40AD-AEA8-272B51EB8619}" presName="parComposite" presStyleCnt="0"/>
      <dgm:spPr/>
    </dgm:pt>
    <dgm:pt modelId="{97230E3A-BA8F-40FE-B6D1-00D95A127A00}" type="pres">
      <dgm:prSet presAssocID="{8B3D1A98-2773-40AD-AEA8-272B51EB8619}" presName="parBigCircle" presStyleLbl="node0" presStyleIdx="3" presStyleCnt="5"/>
      <dgm:spPr/>
    </dgm:pt>
    <dgm:pt modelId="{5163481F-D240-46E6-B822-64DDDF96D82C}" type="pres">
      <dgm:prSet presAssocID="{8B3D1A98-2773-40AD-AEA8-272B51EB8619}" presName="parTx" presStyleLbl="revTx" presStyleIdx="9" presStyleCnt="17"/>
      <dgm:spPr/>
    </dgm:pt>
    <dgm:pt modelId="{995E6E5F-812F-40D4-8F6A-C381F111F5AC}" type="pres">
      <dgm:prSet presAssocID="{8B3D1A98-2773-40AD-AEA8-272B51EB8619}" presName="bSpace" presStyleCnt="0"/>
      <dgm:spPr/>
    </dgm:pt>
    <dgm:pt modelId="{E4070279-4D00-45B0-9E1D-F51204E51CA5}" type="pres">
      <dgm:prSet presAssocID="{8B3D1A98-2773-40AD-AEA8-272B51EB8619}" presName="parBackupNorm" presStyleCnt="0"/>
      <dgm:spPr/>
    </dgm:pt>
    <dgm:pt modelId="{98A68B3B-71C9-4B75-9256-6D3A283DC878}" type="pres">
      <dgm:prSet presAssocID="{7E0E6B97-0360-4F3D-B42A-E8DA50D61C0A}" presName="parSpace" presStyleCnt="0"/>
      <dgm:spPr/>
    </dgm:pt>
    <dgm:pt modelId="{3C177061-1CAE-4DF8-86C4-32BB7B8FCDAE}" type="pres">
      <dgm:prSet presAssocID="{E42426EA-9058-408A-BB81-2164753AE6A5}" presName="desBackupLeftNorm" presStyleCnt="0"/>
      <dgm:spPr/>
    </dgm:pt>
    <dgm:pt modelId="{0681B0D5-CF57-492C-A030-C356D8EDBF5F}" type="pres">
      <dgm:prSet presAssocID="{E42426EA-9058-408A-BB81-2164753AE6A5}" presName="desComposite" presStyleCnt="0"/>
      <dgm:spPr/>
    </dgm:pt>
    <dgm:pt modelId="{7C7C38A8-645F-4FA8-8228-25F6C8FD8F88}" type="pres">
      <dgm:prSet presAssocID="{E42426EA-9058-408A-BB81-2164753AE6A5}" presName="desCircle" presStyleLbl="node1" presStyleIdx="3" presStyleCnt="6"/>
      <dgm:spPr/>
    </dgm:pt>
    <dgm:pt modelId="{0201905E-589C-4448-8958-4839E74F3BAD}" type="pres">
      <dgm:prSet presAssocID="{E42426EA-9058-408A-BB81-2164753AE6A5}" presName="chTx" presStyleLbl="revTx" presStyleIdx="10" presStyleCnt="17"/>
      <dgm:spPr/>
    </dgm:pt>
    <dgm:pt modelId="{33BD0080-1B52-4B65-AE83-FCCEA0332FA3}" type="pres">
      <dgm:prSet presAssocID="{E42426EA-9058-408A-BB81-2164753AE6A5}" presName="desTx" presStyleLbl="revTx" presStyleIdx="11" presStyleCnt="17">
        <dgm:presLayoutVars>
          <dgm:bulletEnabled val="1"/>
        </dgm:presLayoutVars>
      </dgm:prSet>
      <dgm:spPr/>
    </dgm:pt>
    <dgm:pt modelId="{18E4B1F7-83C7-44AD-9756-57799247BBBD}" type="pres">
      <dgm:prSet presAssocID="{E42426EA-9058-408A-BB81-2164753AE6A5}" presName="desBackupRightNorm" presStyleCnt="0"/>
      <dgm:spPr/>
    </dgm:pt>
    <dgm:pt modelId="{A09FE6E9-F664-4403-9009-4A986B90A598}" type="pres">
      <dgm:prSet presAssocID="{565F0DD5-EEBF-4E9B-9F97-0BDB66D1B215}" presName="desSpace" presStyleCnt="0"/>
      <dgm:spPr/>
    </dgm:pt>
    <dgm:pt modelId="{0A04DA90-C541-47FC-A208-A897B11935E1}" type="pres">
      <dgm:prSet presAssocID="{DC3375E9-9D67-4EDF-A90F-AAB1956469A8}" presName="desBackupLeftNorm" presStyleCnt="0"/>
      <dgm:spPr/>
    </dgm:pt>
    <dgm:pt modelId="{176910F5-5DC0-441B-AEF2-18A787A16E40}" type="pres">
      <dgm:prSet presAssocID="{DC3375E9-9D67-4EDF-A90F-AAB1956469A8}" presName="desComposite" presStyleCnt="0"/>
      <dgm:spPr/>
    </dgm:pt>
    <dgm:pt modelId="{22760B33-9DF5-441A-A711-F6C6001D1444}" type="pres">
      <dgm:prSet presAssocID="{DC3375E9-9D67-4EDF-A90F-AAB1956469A8}" presName="desCircle" presStyleLbl="node1" presStyleIdx="4" presStyleCnt="6"/>
      <dgm:spPr/>
    </dgm:pt>
    <dgm:pt modelId="{D1011BC2-B702-430E-9D77-BA0F31B9D70A}" type="pres">
      <dgm:prSet presAssocID="{DC3375E9-9D67-4EDF-A90F-AAB1956469A8}" presName="chTx" presStyleLbl="revTx" presStyleIdx="12" presStyleCnt="17"/>
      <dgm:spPr/>
    </dgm:pt>
    <dgm:pt modelId="{A073B153-BB30-4544-A7C7-2134EAF5BC2C}" type="pres">
      <dgm:prSet presAssocID="{DC3375E9-9D67-4EDF-A90F-AAB1956469A8}" presName="desTx" presStyleLbl="revTx" presStyleIdx="13" presStyleCnt="17">
        <dgm:presLayoutVars>
          <dgm:bulletEnabled val="1"/>
        </dgm:presLayoutVars>
      </dgm:prSet>
      <dgm:spPr/>
    </dgm:pt>
    <dgm:pt modelId="{BB0DDF42-EC7E-49B7-9F82-5EBBCC1A0BDB}" type="pres">
      <dgm:prSet presAssocID="{DC3375E9-9D67-4EDF-A90F-AAB1956469A8}" presName="desBackupRightNorm" presStyleCnt="0"/>
      <dgm:spPr/>
    </dgm:pt>
    <dgm:pt modelId="{0D79AB81-2D8E-4916-9C9B-04AE2ADCDBD0}" type="pres">
      <dgm:prSet presAssocID="{C9077B6B-35ED-45B8-ABF6-7040AE805BE6}" presName="desSpace" presStyleCnt="0"/>
      <dgm:spPr/>
    </dgm:pt>
    <dgm:pt modelId="{88BA55AF-42D9-4C18-96F1-06A98179D075}" type="pres">
      <dgm:prSet presAssocID="{EA259C75-53C3-432A-9164-3321F344A0F8}" presName="desBackupLeftNorm" presStyleCnt="0"/>
      <dgm:spPr/>
    </dgm:pt>
    <dgm:pt modelId="{93B4AB1C-BB9F-49FD-AB72-05E9DEFB558F}" type="pres">
      <dgm:prSet presAssocID="{EA259C75-53C3-432A-9164-3321F344A0F8}" presName="desComposite" presStyleCnt="0"/>
      <dgm:spPr/>
    </dgm:pt>
    <dgm:pt modelId="{F36C6EBE-C6CF-4ECE-BF60-0EC72EBC19A7}" type="pres">
      <dgm:prSet presAssocID="{EA259C75-53C3-432A-9164-3321F344A0F8}" presName="desCircle" presStyleLbl="node1" presStyleIdx="5" presStyleCnt="6"/>
      <dgm:spPr/>
    </dgm:pt>
    <dgm:pt modelId="{1DB13327-3422-414D-9AD4-1E14C13D496A}" type="pres">
      <dgm:prSet presAssocID="{EA259C75-53C3-432A-9164-3321F344A0F8}" presName="chTx" presStyleLbl="revTx" presStyleIdx="14" presStyleCnt="17"/>
      <dgm:spPr/>
    </dgm:pt>
    <dgm:pt modelId="{B116F565-C3AE-4262-926F-A0DBA7930815}" type="pres">
      <dgm:prSet presAssocID="{EA259C75-53C3-432A-9164-3321F344A0F8}" presName="desTx" presStyleLbl="revTx" presStyleIdx="15" presStyleCnt="17">
        <dgm:presLayoutVars>
          <dgm:bulletEnabled val="1"/>
        </dgm:presLayoutVars>
      </dgm:prSet>
      <dgm:spPr/>
    </dgm:pt>
    <dgm:pt modelId="{19C51C07-909E-4A3E-9B41-04E93FAF733D}" type="pres">
      <dgm:prSet presAssocID="{EA259C75-53C3-432A-9164-3321F344A0F8}" presName="desBackupRightNorm" presStyleCnt="0"/>
      <dgm:spPr/>
    </dgm:pt>
    <dgm:pt modelId="{2D04C2A0-EDA9-4B12-B476-E12707020FC1}" type="pres">
      <dgm:prSet presAssocID="{3F5C1EE3-DA49-4ADB-B9AB-018319D68C8F}" presName="desSpace" presStyleCnt="0"/>
      <dgm:spPr/>
    </dgm:pt>
    <dgm:pt modelId="{85C64B42-7654-4FF9-8A16-74368747D8D1}" type="pres">
      <dgm:prSet presAssocID="{FEC312A6-0E5B-44BA-ACA8-EC1831DB94BC}" presName="parComposite" presStyleCnt="0"/>
      <dgm:spPr/>
    </dgm:pt>
    <dgm:pt modelId="{B7404B18-FE93-4F30-A501-63582F0C119B}" type="pres">
      <dgm:prSet presAssocID="{FEC312A6-0E5B-44BA-ACA8-EC1831DB94BC}" presName="parBigCircle" presStyleLbl="node0" presStyleIdx="4" presStyleCnt="5"/>
      <dgm:spPr/>
    </dgm:pt>
    <dgm:pt modelId="{858A8CBA-4ECB-45F5-904B-B1DB0740B476}" type="pres">
      <dgm:prSet presAssocID="{FEC312A6-0E5B-44BA-ACA8-EC1831DB94BC}" presName="parTx" presStyleLbl="revTx" presStyleIdx="16" presStyleCnt="17"/>
      <dgm:spPr/>
    </dgm:pt>
    <dgm:pt modelId="{19B38A12-892C-402C-80C8-BE9BD70D1C0C}" type="pres">
      <dgm:prSet presAssocID="{FEC312A6-0E5B-44BA-ACA8-EC1831DB94BC}" presName="bSpace" presStyleCnt="0"/>
      <dgm:spPr/>
    </dgm:pt>
    <dgm:pt modelId="{C022BA39-8C57-4271-8103-B5A121152128}" type="pres">
      <dgm:prSet presAssocID="{FEC312A6-0E5B-44BA-ACA8-EC1831DB94BC}" presName="parBackupNorm" presStyleCnt="0"/>
      <dgm:spPr/>
    </dgm:pt>
    <dgm:pt modelId="{4D4C593E-B4B1-4767-B12F-0871A25E6FFC}" type="pres">
      <dgm:prSet presAssocID="{D6B9AFA6-E58F-4130-8550-9AFDC59FC207}" presName="parSpace" presStyleCnt="0"/>
      <dgm:spPr/>
    </dgm:pt>
  </dgm:ptLst>
  <dgm:cxnLst>
    <dgm:cxn modelId="{46EE9702-3ADF-4641-B0A7-21AFDF320616}" type="presOf" srcId="{49AA228F-365E-4F6F-A376-7628354D76E7}" destId="{C55B78F4-ACAD-45E1-B233-9002BCED430C}" srcOrd="0" destOrd="0" presId="urn:microsoft.com/office/officeart/2008/layout/CircleAccentTimeline"/>
    <dgm:cxn modelId="{05BBB707-EEE3-4C4F-8131-027F23C28DF8}" type="presOf" srcId="{DC3375E9-9D67-4EDF-A90F-AAB1956469A8}" destId="{D1011BC2-B702-430E-9D77-BA0F31B9D70A}" srcOrd="0" destOrd="0" presId="urn:microsoft.com/office/officeart/2008/layout/CircleAccentTimeline"/>
    <dgm:cxn modelId="{A653540A-F387-4356-8174-FD1821E97B92}" srcId="{D2FD1EC4-CA86-4E23-9F8B-3FBC6D80EB0C}" destId="{49AA228F-365E-4F6F-A376-7628354D76E7}" srcOrd="0" destOrd="0" parTransId="{271965FA-CB19-40CA-BDA5-F2DC78CCB7D0}" sibTransId="{5B33BF75-2B3D-497A-9583-575485C658FF}"/>
    <dgm:cxn modelId="{3E10EA15-B492-4B3C-8020-796D6A22309C}" type="presOf" srcId="{FEC312A6-0E5B-44BA-ACA8-EC1831DB94BC}" destId="{858A8CBA-4ECB-45F5-904B-B1DB0740B476}" srcOrd="0" destOrd="0" presId="urn:microsoft.com/office/officeart/2008/layout/CircleAccentTimeline"/>
    <dgm:cxn modelId="{59602E31-AF4A-410F-AF5A-BAC2E7A8D124}" srcId="{D2FD1EC4-CA86-4E23-9F8B-3FBC6D80EB0C}" destId="{8B3D1A98-2773-40AD-AEA8-272B51EB8619}" srcOrd="3" destOrd="0" parTransId="{CA4E2092-FAA8-4C0B-A012-390D5D90E012}" sibTransId="{7E0E6B97-0360-4F3D-B42A-E8DA50D61C0A}"/>
    <dgm:cxn modelId="{4188073C-992A-48CF-8982-86BF7782143A}" srcId="{D2FD1EC4-CA86-4E23-9F8B-3FBC6D80EB0C}" destId="{6E0007B4-8A8D-4956-90FE-2BD1CF4304B3}" srcOrd="1" destOrd="0" parTransId="{357A797C-0FE4-401E-AC38-05FCE907520C}" sibTransId="{58129B0B-EEFF-4491-8103-DAD184CADAC1}"/>
    <dgm:cxn modelId="{19A31D3D-15B9-4528-83B0-09E967DF24D9}" type="presOf" srcId="{D2FD1EC4-CA86-4E23-9F8B-3FBC6D80EB0C}" destId="{3CECA1A3-B892-46C6-9EB1-2EE3F28A20DD}" srcOrd="0" destOrd="0" presId="urn:microsoft.com/office/officeart/2008/layout/CircleAccentTimeline"/>
    <dgm:cxn modelId="{BA5EA36D-F567-4096-9E2E-BD89E7C53190}" srcId="{6E0007B4-8A8D-4956-90FE-2BD1CF4304B3}" destId="{6A5A6964-CB19-4B92-90A1-4AB364A1BE83}" srcOrd="0" destOrd="0" parTransId="{1ED68061-402D-4EF9-9F93-BD3EC0485501}" sibTransId="{2A15A5B3-72C1-4DC2-AA5B-A6A3494BFC38}"/>
    <dgm:cxn modelId="{C513174E-C236-4FC3-B320-3570D08E97D3}" type="presOf" srcId="{0361DB55-F6A7-411E-A2A2-5229B2AD47F6}" destId="{CB6B33AE-B8BE-4C1E-81F7-A50011C94C68}" srcOrd="0" destOrd="0" presId="urn:microsoft.com/office/officeart/2008/layout/CircleAccentTimeline"/>
    <dgm:cxn modelId="{3746974E-C514-4699-930C-BD677AE1C9F3}" srcId="{8B3D1A98-2773-40AD-AEA8-272B51EB8619}" destId="{EA259C75-53C3-432A-9164-3321F344A0F8}" srcOrd="2" destOrd="0" parTransId="{1D990A76-91BE-439B-A194-9B2FB890274D}" sibTransId="{3F5C1EE3-DA49-4ADB-B9AB-018319D68C8F}"/>
    <dgm:cxn modelId="{C39AF87B-4B3E-4CFF-A7DD-21A08A9CF2BB}" type="presOf" srcId="{8B3D1A98-2773-40AD-AEA8-272B51EB8619}" destId="{5163481F-D240-46E6-B822-64DDDF96D82C}" srcOrd="0" destOrd="0" presId="urn:microsoft.com/office/officeart/2008/layout/CircleAccentTimeline"/>
    <dgm:cxn modelId="{4F42BA80-D439-4C79-98A3-7F70EF4B530D}" srcId="{8B3D1A98-2773-40AD-AEA8-272B51EB8619}" destId="{DC3375E9-9D67-4EDF-A90F-AAB1956469A8}" srcOrd="1" destOrd="0" parTransId="{A128A2FE-CE1D-41CB-BE34-065C2DBB8093}" sibTransId="{C9077B6B-35ED-45B8-ABF6-7040AE805BE6}"/>
    <dgm:cxn modelId="{A358C983-5407-4ADD-AA26-72855C5C42A8}" type="presOf" srcId="{E42426EA-9058-408A-BB81-2164753AE6A5}" destId="{0201905E-589C-4448-8958-4839E74F3BAD}" srcOrd="0" destOrd="0" presId="urn:microsoft.com/office/officeart/2008/layout/CircleAccentTimeline"/>
    <dgm:cxn modelId="{CF3F0590-0046-40E6-8033-62FE7DF8B2E9}" type="presOf" srcId="{8EFC8850-FEB0-45F1-8FD3-9DC1358D89E1}" destId="{853EDDE8-731F-4233-81A9-839E599C750C}" srcOrd="0" destOrd="0" presId="urn:microsoft.com/office/officeart/2008/layout/CircleAccentTimeline"/>
    <dgm:cxn modelId="{858C4E9D-6409-4F75-870B-AA23C6B84E8B}" type="presOf" srcId="{6E0007B4-8A8D-4956-90FE-2BD1CF4304B3}" destId="{AC3BD14B-3C6F-4696-994A-C2F1CADABE57}" srcOrd="0" destOrd="0" presId="urn:microsoft.com/office/officeart/2008/layout/CircleAccentTimeline"/>
    <dgm:cxn modelId="{3F6257CC-BAF7-489C-8D7C-D55C5B37CE49}" srcId="{8EFC8850-FEB0-45F1-8FD3-9DC1358D89E1}" destId="{0361DB55-F6A7-411E-A2A2-5229B2AD47F6}" srcOrd="0" destOrd="0" parTransId="{8C4BAA57-A2FC-44FD-AF08-5C337639346A}" sibTransId="{F31E8CD8-4E00-49FB-84E4-4D1BCB71CCE1}"/>
    <dgm:cxn modelId="{BCF693CF-5F92-49A3-A4A3-3BD72839CEEC}" type="presOf" srcId="{3ADF3249-4D85-4A8B-AC6C-B5AF0BE59FB1}" destId="{A1BF3015-CD87-4130-B65C-6E6040800878}" srcOrd="0" destOrd="0" presId="urn:microsoft.com/office/officeart/2008/layout/CircleAccentTimeline"/>
    <dgm:cxn modelId="{F614CDD3-95B4-43C7-9372-8DE2E79D50E5}" type="presOf" srcId="{6A5A6964-CB19-4B92-90A1-4AB364A1BE83}" destId="{5CEC73E6-456D-40F3-A3EB-B1348F02C585}" srcOrd="0" destOrd="0" presId="urn:microsoft.com/office/officeart/2008/layout/CircleAccentTimeline"/>
    <dgm:cxn modelId="{DE288BDC-E84B-4902-A8B9-2AE95F0F70DF}" srcId="{6E0007B4-8A8D-4956-90FE-2BD1CF4304B3}" destId="{3ADF3249-4D85-4A8B-AC6C-B5AF0BE59FB1}" srcOrd="1" destOrd="0" parTransId="{F170E223-9C4F-498A-ABE0-1FCB7A03D51D}" sibTransId="{BC9F6A7E-C9DE-4D21-841F-796606ACA9CB}"/>
    <dgm:cxn modelId="{ED03D1E9-457A-4D3D-A797-FCA0A78D4D67}" srcId="{8B3D1A98-2773-40AD-AEA8-272B51EB8619}" destId="{E42426EA-9058-408A-BB81-2164753AE6A5}" srcOrd="0" destOrd="0" parTransId="{EF185434-6561-4ACE-AD33-37DFA47DB0AB}" sibTransId="{565F0DD5-EEBF-4E9B-9F97-0BDB66D1B215}"/>
    <dgm:cxn modelId="{EFD529EA-7E20-41AD-B986-13275C7CCB83}" srcId="{D2FD1EC4-CA86-4E23-9F8B-3FBC6D80EB0C}" destId="{FEC312A6-0E5B-44BA-ACA8-EC1831DB94BC}" srcOrd="4" destOrd="0" parTransId="{94C444BF-09E0-4AD6-AFA9-B35E35FE0331}" sibTransId="{D6B9AFA6-E58F-4130-8550-9AFDC59FC207}"/>
    <dgm:cxn modelId="{06C5C3F4-C2C8-49AD-8FC9-0F00DEC88C36}" type="presOf" srcId="{EA259C75-53C3-432A-9164-3321F344A0F8}" destId="{1DB13327-3422-414D-9AD4-1E14C13D496A}" srcOrd="0" destOrd="0" presId="urn:microsoft.com/office/officeart/2008/layout/CircleAccentTimeline"/>
    <dgm:cxn modelId="{107C37FE-3583-40E9-9178-FC3625EB753A}" srcId="{D2FD1EC4-CA86-4E23-9F8B-3FBC6D80EB0C}" destId="{8EFC8850-FEB0-45F1-8FD3-9DC1358D89E1}" srcOrd="2" destOrd="0" parTransId="{90541FE8-7E32-4480-82A1-6580CF5CBE6C}" sibTransId="{AB4A06C3-20FA-42B9-BEF4-65AA346DB0A1}"/>
    <dgm:cxn modelId="{D847A1FE-A227-45B2-BB09-8E66FF4060C0}" type="presParOf" srcId="{3CECA1A3-B892-46C6-9EB1-2EE3F28A20DD}" destId="{84E84D6C-3036-4CAE-B2AC-5EE21C845A9F}" srcOrd="0" destOrd="0" presId="urn:microsoft.com/office/officeart/2008/layout/CircleAccentTimeline"/>
    <dgm:cxn modelId="{4A10DA5D-0A28-4A1E-8324-E50F560179C6}" type="presParOf" srcId="{84E84D6C-3036-4CAE-B2AC-5EE21C845A9F}" destId="{F31F80B8-9398-46EC-8D98-938C9AE14EFF}" srcOrd="0" destOrd="0" presId="urn:microsoft.com/office/officeart/2008/layout/CircleAccentTimeline"/>
    <dgm:cxn modelId="{695E9E01-3C4B-4F12-A287-D834DF5AFCA0}" type="presParOf" srcId="{84E84D6C-3036-4CAE-B2AC-5EE21C845A9F}" destId="{C55B78F4-ACAD-45E1-B233-9002BCED430C}" srcOrd="1" destOrd="0" presId="urn:microsoft.com/office/officeart/2008/layout/CircleAccentTimeline"/>
    <dgm:cxn modelId="{BD8E7551-65F8-4B03-BE07-7CE2E8BC3484}" type="presParOf" srcId="{84E84D6C-3036-4CAE-B2AC-5EE21C845A9F}" destId="{58E169FE-EDCD-4C09-9D2D-4D35FCF743CA}" srcOrd="2" destOrd="0" presId="urn:microsoft.com/office/officeart/2008/layout/CircleAccentTimeline"/>
    <dgm:cxn modelId="{C0A14476-D0A8-48C9-AB68-EC4B01EB7E60}" type="presParOf" srcId="{3CECA1A3-B892-46C6-9EB1-2EE3F28A20DD}" destId="{EA5153E1-7980-4B8F-B9ED-D63661A10312}" srcOrd="1" destOrd="0" presId="urn:microsoft.com/office/officeart/2008/layout/CircleAccentTimeline"/>
    <dgm:cxn modelId="{23B19EE7-B903-45B3-9EFB-7A21760C9C0D}" type="presParOf" srcId="{3CECA1A3-B892-46C6-9EB1-2EE3F28A20DD}" destId="{C542DC12-2E0E-400E-B269-A82EEC4529E6}" srcOrd="2" destOrd="0" presId="urn:microsoft.com/office/officeart/2008/layout/CircleAccentTimeline"/>
    <dgm:cxn modelId="{81B6FFC8-2191-4F65-AC19-2E57300D1A44}" type="presParOf" srcId="{3CECA1A3-B892-46C6-9EB1-2EE3F28A20DD}" destId="{94F20B77-647C-4CE1-BD41-86B01538993F}" srcOrd="3" destOrd="0" presId="urn:microsoft.com/office/officeart/2008/layout/CircleAccentTimeline"/>
    <dgm:cxn modelId="{8E044D84-D8DC-457A-A7C7-920E2F5E4E6E}" type="presParOf" srcId="{94F20B77-647C-4CE1-BD41-86B01538993F}" destId="{A364E9E8-FE66-4A53-9421-8216ADF9B457}" srcOrd="0" destOrd="0" presId="urn:microsoft.com/office/officeart/2008/layout/CircleAccentTimeline"/>
    <dgm:cxn modelId="{C9737888-7A71-4D93-900F-A1E8F0911485}" type="presParOf" srcId="{94F20B77-647C-4CE1-BD41-86B01538993F}" destId="{AC3BD14B-3C6F-4696-994A-C2F1CADABE57}" srcOrd="1" destOrd="0" presId="urn:microsoft.com/office/officeart/2008/layout/CircleAccentTimeline"/>
    <dgm:cxn modelId="{D8FCDD0C-2B23-4C65-B3EB-E89C4DAF10CD}" type="presParOf" srcId="{94F20B77-647C-4CE1-BD41-86B01538993F}" destId="{47112E54-E4FA-445C-BD30-415B5AE7E3D3}" srcOrd="2" destOrd="0" presId="urn:microsoft.com/office/officeart/2008/layout/CircleAccentTimeline"/>
    <dgm:cxn modelId="{1AE699CE-6F67-488D-AE22-BF89C95F2DAB}" type="presParOf" srcId="{3CECA1A3-B892-46C6-9EB1-2EE3F28A20DD}" destId="{E9813AAE-144F-4AC3-9223-0C99A34232D3}" srcOrd="4" destOrd="0" presId="urn:microsoft.com/office/officeart/2008/layout/CircleAccentTimeline"/>
    <dgm:cxn modelId="{09724497-C4AC-45D5-848B-2FE2BC36943D}" type="presParOf" srcId="{3CECA1A3-B892-46C6-9EB1-2EE3F28A20DD}" destId="{6A6802AC-1D97-4D17-A279-F267C1BD1A15}" srcOrd="5" destOrd="0" presId="urn:microsoft.com/office/officeart/2008/layout/CircleAccentTimeline"/>
    <dgm:cxn modelId="{629DAFE4-1BA7-4B3C-8D06-E02E1E44E9C8}" type="presParOf" srcId="{3CECA1A3-B892-46C6-9EB1-2EE3F28A20DD}" destId="{5EBD8FB4-FD27-43C5-B320-91486500F5FF}" srcOrd="6" destOrd="0" presId="urn:microsoft.com/office/officeart/2008/layout/CircleAccentTimeline"/>
    <dgm:cxn modelId="{0B1FFFE9-C5B8-4F1B-AC19-523DFEF9F715}" type="presParOf" srcId="{3CECA1A3-B892-46C6-9EB1-2EE3F28A20DD}" destId="{36E304E9-D79A-4EE9-9398-A0C14A379D36}" srcOrd="7" destOrd="0" presId="urn:microsoft.com/office/officeart/2008/layout/CircleAccentTimeline"/>
    <dgm:cxn modelId="{0824BF42-1628-4F8B-A58A-7DA94B8AD8C9}" type="presParOf" srcId="{36E304E9-D79A-4EE9-9398-A0C14A379D36}" destId="{EE19EA29-F6A7-487D-A722-CEDB48DD1AC8}" srcOrd="0" destOrd="0" presId="urn:microsoft.com/office/officeart/2008/layout/CircleAccentTimeline"/>
    <dgm:cxn modelId="{195D2F92-C4A8-4827-B29D-68B6B2FD1D88}" type="presParOf" srcId="{36E304E9-D79A-4EE9-9398-A0C14A379D36}" destId="{5CEC73E6-456D-40F3-A3EB-B1348F02C585}" srcOrd="1" destOrd="0" presId="urn:microsoft.com/office/officeart/2008/layout/CircleAccentTimeline"/>
    <dgm:cxn modelId="{B4B214A2-C2E1-48EB-9220-F523AC6162CD}" type="presParOf" srcId="{36E304E9-D79A-4EE9-9398-A0C14A379D36}" destId="{A4362E91-14A8-4CB1-A705-EF2CE1735688}" srcOrd="2" destOrd="0" presId="urn:microsoft.com/office/officeart/2008/layout/CircleAccentTimeline"/>
    <dgm:cxn modelId="{6768EBF7-855A-4CC2-82CD-24EF34A80ED9}" type="presParOf" srcId="{3CECA1A3-B892-46C6-9EB1-2EE3F28A20DD}" destId="{76D01AA6-0514-4658-BBAE-8C0EFA4D4316}" srcOrd="8" destOrd="0" presId="urn:microsoft.com/office/officeart/2008/layout/CircleAccentTimeline"/>
    <dgm:cxn modelId="{F4728D73-5408-4DB7-B35E-062CF868EF29}" type="presParOf" srcId="{3CECA1A3-B892-46C6-9EB1-2EE3F28A20DD}" destId="{7BBC3EA4-8276-4D87-9F78-880815F3F7B3}" srcOrd="9" destOrd="0" presId="urn:microsoft.com/office/officeart/2008/layout/CircleAccentTimeline"/>
    <dgm:cxn modelId="{04685D90-8414-4A3C-94E6-0A4916333E61}" type="presParOf" srcId="{3CECA1A3-B892-46C6-9EB1-2EE3F28A20DD}" destId="{214E8DED-9618-48A4-8BCF-5D6C0805D7AB}" srcOrd="10" destOrd="0" presId="urn:microsoft.com/office/officeart/2008/layout/CircleAccentTimeline"/>
    <dgm:cxn modelId="{29E15264-2B1A-4E7E-9D00-A15DDA8CAFB6}" type="presParOf" srcId="{3CECA1A3-B892-46C6-9EB1-2EE3F28A20DD}" destId="{FBFCBA78-ED0A-4D60-B855-E2DC35BFE8E4}" srcOrd="11" destOrd="0" presId="urn:microsoft.com/office/officeart/2008/layout/CircleAccentTimeline"/>
    <dgm:cxn modelId="{9531744A-E074-42BD-986F-1B8EAADA6DB1}" type="presParOf" srcId="{FBFCBA78-ED0A-4D60-B855-E2DC35BFE8E4}" destId="{5F1A3131-A90A-4CDC-A7E5-4ECDEF711D08}" srcOrd="0" destOrd="0" presId="urn:microsoft.com/office/officeart/2008/layout/CircleAccentTimeline"/>
    <dgm:cxn modelId="{1FBA4F83-1E5E-470A-B2A7-F3B12A6295C4}" type="presParOf" srcId="{FBFCBA78-ED0A-4D60-B855-E2DC35BFE8E4}" destId="{A1BF3015-CD87-4130-B65C-6E6040800878}" srcOrd="1" destOrd="0" presId="urn:microsoft.com/office/officeart/2008/layout/CircleAccentTimeline"/>
    <dgm:cxn modelId="{9AA75380-D94F-4D11-8040-307C77D95023}" type="presParOf" srcId="{FBFCBA78-ED0A-4D60-B855-E2DC35BFE8E4}" destId="{9B34B06E-E401-4218-92ED-38259261D759}" srcOrd="2" destOrd="0" presId="urn:microsoft.com/office/officeart/2008/layout/CircleAccentTimeline"/>
    <dgm:cxn modelId="{AF1285AF-E67E-4BDD-9B69-E26EE41A568B}" type="presParOf" srcId="{3CECA1A3-B892-46C6-9EB1-2EE3F28A20DD}" destId="{1478F0C7-470F-437D-AB72-7CE6E0C6DACC}" srcOrd="12" destOrd="0" presId="urn:microsoft.com/office/officeart/2008/layout/CircleAccentTimeline"/>
    <dgm:cxn modelId="{9400AF5B-8F8B-4A77-88B8-9BCC516BD93A}" type="presParOf" srcId="{3CECA1A3-B892-46C6-9EB1-2EE3F28A20DD}" destId="{9823BFD5-B5E4-414D-9DDF-EC6740512AC5}" srcOrd="13" destOrd="0" presId="urn:microsoft.com/office/officeart/2008/layout/CircleAccentTimeline"/>
    <dgm:cxn modelId="{A42390A9-BABC-4588-A47F-C81BA5608A5B}" type="presParOf" srcId="{3CECA1A3-B892-46C6-9EB1-2EE3F28A20DD}" destId="{037356FF-94B6-4516-B019-103314911E69}" srcOrd="14" destOrd="0" presId="urn:microsoft.com/office/officeart/2008/layout/CircleAccentTimeline"/>
    <dgm:cxn modelId="{4809B639-2893-44C8-BC01-54EFB27393AB}" type="presParOf" srcId="{037356FF-94B6-4516-B019-103314911E69}" destId="{80D03585-0BA9-4674-BCFE-8AFC75266A77}" srcOrd="0" destOrd="0" presId="urn:microsoft.com/office/officeart/2008/layout/CircleAccentTimeline"/>
    <dgm:cxn modelId="{9609A0D4-9A78-4CB4-94BD-55548AD6F8FF}" type="presParOf" srcId="{037356FF-94B6-4516-B019-103314911E69}" destId="{853EDDE8-731F-4233-81A9-839E599C750C}" srcOrd="1" destOrd="0" presId="urn:microsoft.com/office/officeart/2008/layout/CircleAccentTimeline"/>
    <dgm:cxn modelId="{98C238B5-EDB8-44A9-A4F8-2123CA9E4FFE}" type="presParOf" srcId="{037356FF-94B6-4516-B019-103314911E69}" destId="{E74228E9-AA6A-4B1B-8F17-B7D6D3BB7E5E}" srcOrd="2" destOrd="0" presId="urn:microsoft.com/office/officeart/2008/layout/CircleAccentTimeline"/>
    <dgm:cxn modelId="{0FFD8210-7920-4D86-884C-0A4F49FEE0FB}" type="presParOf" srcId="{3CECA1A3-B892-46C6-9EB1-2EE3F28A20DD}" destId="{474203F1-6912-4C7D-B97E-7AB90C2B874F}" srcOrd="15" destOrd="0" presId="urn:microsoft.com/office/officeart/2008/layout/CircleAccentTimeline"/>
    <dgm:cxn modelId="{16B37FF0-3801-48EE-99D0-4A41AF8D87D8}" type="presParOf" srcId="{3CECA1A3-B892-46C6-9EB1-2EE3F28A20DD}" destId="{0D36B72A-BECB-437E-B3A7-E41DA3719B21}" srcOrd="16" destOrd="0" presId="urn:microsoft.com/office/officeart/2008/layout/CircleAccentTimeline"/>
    <dgm:cxn modelId="{1F05AD20-4DA1-4EA9-A62D-B2AD48183E0F}" type="presParOf" srcId="{3CECA1A3-B892-46C6-9EB1-2EE3F28A20DD}" destId="{A83FFC5E-5F3F-43C8-859A-A726F65CCD77}" srcOrd="17" destOrd="0" presId="urn:microsoft.com/office/officeart/2008/layout/CircleAccentTimeline"/>
    <dgm:cxn modelId="{193D092F-8AA8-4004-82FA-23E584DB4109}" type="presParOf" srcId="{3CECA1A3-B892-46C6-9EB1-2EE3F28A20DD}" destId="{B5D78196-E53F-4368-955F-155BB34EDE36}" srcOrd="18" destOrd="0" presId="urn:microsoft.com/office/officeart/2008/layout/CircleAccentTimeline"/>
    <dgm:cxn modelId="{0E98B8C2-E284-452D-B9F9-1256A9EA5B7F}" type="presParOf" srcId="{B5D78196-E53F-4368-955F-155BB34EDE36}" destId="{109E33CB-4D78-4EE9-A734-D9430A3058F5}" srcOrd="0" destOrd="0" presId="urn:microsoft.com/office/officeart/2008/layout/CircleAccentTimeline"/>
    <dgm:cxn modelId="{C33236D9-70A0-4757-9231-291D56708454}" type="presParOf" srcId="{B5D78196-E53F-4368-955F-155BB34EDE36}" destId="{CB6B33AE-B8BE-4C1E-81F7-A50011C94C68}" srcOrd="1" destOrd="0" presId="urn:microsoft.com/office/officeart/2008/layout/CircleAccentTimeline"/>
    <dgm:cxn modelId="{27158500-9475-47EC-A31A-AC6F88AAD7FD}" type="presParOf" srcId="{B5D78196-E53F-4368-955F-155BB34EDE36}" destId="{2BD96C31-DE36-4172-AEFF-9FDD54A68E73}" srcOrd="2" destOrd="0" presId="urn:microsoft.com/office/officeart/2008/layout/CircleAccentTimeline"/>
    <dgm:cxn modelId="{4737BA80-0D07-4857-9D8C-E9A411CAA008}" type="presParOf" srcId="{3CECA1A3-B892-46C6-9EB1-2EE3F28A20DD}" destId="{FA80A337-B2EB-429D-A38B-6C3CCFA8882A}" srcOrd="19" destOrd="0" presId="urn:microsoft.com/office/officeart/2008/layout/CircleAccentTimeline"/>
    <dgm:cxn modelId="{1F42719B-FC40-4548-9D66-9ACB4C2BE5D7}" type="presParOf" srcId="{3CECA1A3-B892-46C6-9EB1-2EE3F28A20DD}" destId="{5CCA55F7-778E-437B-BAB7-C4883BCC66DD}" srcOrd="20" destOrd="0" presId="urn:microsoft.com/office/officeart/2008/layout/CircleAccentTimeline"/>
    <dgm:cxn modelId="{58522203-D1A2-4F9B-BBA6-2F8540C0EA80}" type="presParOf" srcId="{3CECA1A3-B892-46C6-9EB1-2EE3F28A20DD}" destId="{1C07A51F-8F3F-4B73-9B34-A05C45B15E3D}" srcOrd="21" destOrd="0" presId="urn:microsoft.com/office/officeart/2008/layout/CircleAccentTimeline"/>
    <dgm:cxn modelId="{D355F951-815D-414E-841F-0F58940FE009}" type="presParOf" srcId="{1C07A51F-8F3F-4B73-9B34-A05C45B15E3D}" destId="{97230E3A-BA8F-40FE-B6D1-00D95A127A00}" srcOrd="0" destOrd="0" presId="urn:microsoft.com/office/officeart/2008/layout/CircleAccentTimeline"/>
    <dgm:cxn modelId="{D48A8AC0-F03C-4AAE-8415-E799B55E2454}" type="presParOf" srcId="{1C07A51F-8F3F-4B73-9B34-A05C45B15E3D}" destId="{5163481F-D240-46E6-B822-64DDDF96D82C}" srcOrd="1" destOrd="0" presId="urn:microsoft.com/office/officeart/2008/layout/CircleAccentTimeline"/>
    <dgm:cxn modelId="{0CC3C471-5653-4CB8-A732-A7F5BB24B1EB}" type="presParOf" srcId="{1C07A51F-8F3F-4B73-9B34-A05C45B15E3D}" destId="{995E6E5F-812F-40D4-8F6A-C381F111F5AC}" srcOrd="2" destOrd="0" presId="urn:microsoft.com/office/officeart/2008/layout/CircleAccentTimeline"/>
    <dgm:cxn modelId="{FCBAA709-1554-4EF7-AEAF-7F590138B042}" type="presParOf" srcId="{3CECA1A3-B892-46C6-9EB1-2EE3F28A20DD}" destId="{E4070279-4D00-45B0-9E1D-F51204E51CA5}" srcOrd="22" destOrd="0" presId="urn:microsoft.com/office/officeart/2008/layout/CircleAccentTimeline"/>
    <dgm:cxn modelId="{2BC245EF-35BD-470F-B1DD-0074CF645180}" type="presParOf" srcId="{3CECA1A3-B892-46C6-9EB1-2EE3F28A20DD}" destId="{98A68B3B-71C9-4B75-9256-6D3A283DC878}" srcOrd="23" destOrd="0" presId="urn:microsoft.com/office/officeart/2008/layout/CircleAccentTimeline"/>
    <dgm:cxn modelId="{B3BDD418-EA21-4C2D-9627-6A455227AE22}" type="presParOf" srcId="{3CECA1A3-B892-46C6-9EB1-2EE3F28A20DD}" destId="{3C177061-1CAE-4DF8-86C4-32BB7B8FCDAE}" srcOrd="24" destOrd="0" presId="urn:microsoft.com/office/officeart/2008/layout/CircleAccentTimeline"/>
    <dgm:cxn modelId="{7458B482-B0A5-4A83-9BFF-55A2861995C2}" type="presParOf" srcId="{3CECA1A3-B892-46C6-9EB1-2EE3F28A20DD}" destId="{0681B0D5-CF57-492C-A030-C356D8EDBF5F}" srcOrd="25" destOrd="0" presId="urn:microsoft.com/office/officeart/2008/layout/CircleAccentTimeline"/>
    <dgm:cxn modelId="{19E34446-020B-4D1E-AE58-F6FAD692E71A}" type="presParOf" srcId="{0681B0D5-CF57-492C-A030-C356D8EDBF5F}" destId="{7C7C38A8-645F-4FA8-8228-25F6C8FD8F88}" srcOrd="0" destOrd="0" presId="urn:microsoft.com/office/officeart/2008/layout/CircleAccentTimeline"/>
    <dgm:cxn modelId="{C825568C-62D1-44C1-A79B-11DFB2A50AA4}" type="presParOf" srcId="{0681B0D5-CF57-492C-A030-C356D8EDBF5F}" destId="{0201905E-589C-4448-8958-4839E74F3BAD}" srcOrd="1" destOrd="0" presId="urn:microsoft.com/office/officeart/2008/layout/CircleAccentTimeline"/>
    <dgm:cxn modelId="{0468D989-9D26-4F4D-881B-AC93257294D1}" type="presParOf" srcId="{0681B0D5-CF57-492C-A030-C356D8EDBF5F}" destId="{33BD0080-1B52-4B65-AE83-FCCEA0332FA3}" srcOrd="2" destOrd="0" presId="urn:microsoft.com/office/officeart/2008/layout/CircleAccentTimeline"/>
    <dgm:cxn modelId="{5D8F63EA-9B1B-4D27-B3C7-3FE9840AC3B5}" type="presParOf" srcId="{3CECA1A3-B892-46C6-9EB1-2EE3F28A20DD}" destId="{18E4B1F7-83C7-44AD-9756-57799247BBBD}" srcOrd="26" destOrd="0" presId="urn:microsoft.com/office/officeart/2008/layout/CircleAccentTimeline"/>
    <dgm:cxn modelId="{1D2C843D-B51F-4420-903B-7601FA1DAD04}" type="presParOf" srcId="{3CECA1A3-B892-46C6-9EB1-2EE3F28A20DD}" destId="{A09FE6E9-F664-4403-9009-4A986B90A598}" srcOrd="27" destOrd="0" presId="urn:microsoft.com/office/officeart/2008/layout/CircleAccentTimeline"/>
    <dgm:cxn modelId="{06AE05DC-BD11-4519-AB63-CDBA3CEF450A}" type="presParOf" srcId="{3CECA1A3-B892-46C6-9EB1-2EE3F28A20DD}" destId="{0A04DA90-C541-47FC-A208-A897B11935E1}" srcOrd="28" destOrd="0" presId="urn:microsoft.com/office/officeart/2008/layout/CircleAccentTimeline"/>
    <dgm:cxn modelId="{73DD4E17-15DC-4FE6-A3EE-1ECB0A7998E4}" type="presParOf" srcId="{3CECA1A3-B892-46C6-9EB1-2EE3F28A20DD}" destId="{176910F5-5DC0-441B-AEF2-18A787A16E40}" srcOrd="29" destOrd="0" presId="urn:microsoft.com/office/officeart/2008/layout/CircleAccentTimeline"/>
    <dgm:cxn modelId="{250CB2DA-6AF1-4ABF-B5A2-8E329CA07903}" type="presParOf" srcId="{176910F5-5DC0-441B-AEF2-18A787A16E40}" destId="{22760B33-9DF5-441A-A711-F6C6001D1444}" srcOrd="0" destOrd="0" presId="urn:microsoft.com/office/officeart/2008/layout/CircleAccentTimeline"/>
    <dgm:cxn modelId="{A6F18A76-E041-4526-BED5-5E9F0B46C2C7}" type="presParOf" srcId="{176910F5-5DC0-441B-AEF2-18A787A16E40}" destId="{D1011BC2-B702-430E-9D77-BA0F31B9D70A}" srcOrd="1" destOrd="0" presId="urn:microsoft.com/office/officeart/2008/layout/CircleAccentTimeline"/>
    <dgm:cxn modelId="{A89E2BD1-88BB-46FB-B46B-4AD63248709F}" type="presParOf" srcId="{176910F5-5DC0-441B-AEF2-18A787A16E40}" destId="{A073B153-BB30-4544-A7C7-2134EAF5BC2C}" srcOrd="2" destOrd="0" presId="urn:microsoft.com/office/officeart/2008/layout/CircleAccentTimeline"/>
    <dgm:cxn modelId="{47555CA3-E202-430F-8E07-DED7BDBDFBFC}" type="presParOf" srcId="{3CECA1A3-B892-46C6-9EB1-2EE3F28A20DD}" destId="{BB0DDF42-EC7E-49B7-9F82-5EBBCC1A0BDB}" srcOrd="30" destOrd="0" presId="urn:microsoft.com/office/officeart/2008/layout/CircleAccentTimeline"/>
    <dgm:cxn modelId="{23AEC31F-7120-47E8-84CD-D1D2DA126F16}" type="presParOf" srcId="{3CECA1A3-B892-46C6-9EB1-2EE3F28A20DD}" destId="{0D79AB81-2D8E-4916-9C9B-04AE2ADCDBD0}" srcOrd="31" destOrd="0" presId="urn:microsoft.com/office/officeart/2008/layout/CircleAccentTimeline"/>
    <dgm:cxn modelId="{DDC7FF18-8548-4E3F-A281-F7DF6806CFFC}" type="presParOf" srcId="{3CECA1A3-B892-46C6-9EB1-2EE3F28A20DD}" destId="{88BA55AF-42D9-4C18-96F1-06A98179D075}" srcOrd="32" destOrd="0" presId="urn:microsoft.com/office/officeart/2008/layout/CircleAccentTimeline"/>
    <dgm:cxn modelId="{A1835BCD-FCE4-4220-9255-915719163885}" type="presParOf" srcId="{3CECA1A3-B892-46C6-9EB1-2EE3F28A20DD}" destId="{93B4AB1C-BB9F-49FD-AB72-05E9DEFB558F}" srcOrd="33" destOrd="0" presId="urn:microsoft.com/office/officeart/2008/layout/CircleAccentTimeline"/>
    <dgm:cxn modelId="{967E49DF-93E2-4F20-97E9-FC7606F600C4}" type="presParOf" srcId="{93B4AB1C-BB9F-49FD-AB72-05E9DEFB558F}" destId="{F36C6EBE-C6CF-4ECE-BF60-0EC72EBC19A7}" srcOrd="0" destOrd="0" presId="urn:microsoft.com/office/officeart/2008/layout/CircleAccentTimeline"/>
    <dgm:cxn modelId="{7B9A2CEF-E573-48F2-BF3C-9A8A3F876F52}" type="presParOf" srcId="{93B4AB1C-BB9F-49FD-AB72-05E9DEFB558F}" destId="{1DB13327-3422-414D-9AD4-1E14C13D496A}" srcOrd="1" destOrd="0" presId="urn:microsoft.com/office/officeart/2008/layout/CircleAccentTimeline"/>
    <dgm:cxn modelId="{78ECA906-6C36-4591-8BF1-ABF977D06B90}" type="presParOf" srcId="{93B4AB1C-BB9F-49FD-AB72-05E9DEFB558F}" destId="{B116F565-C3AE-4262-926F-A0DBA7930815}" srcOrd="2" destOrd="0" presId="urn:microsoft.com/office/officeart/2008/layout/CircleAccentTimeline"/>
    <dgm:cxn modelId="{758AC345-85B7-45D1-9DDC-7BEFFABAE75A}" type="presParOf" srcId="{3CECA1A3-B892-46C6-9EB1-2EE3F28A20DD}" destId="{19C51C07-909E-4A3E-9B41-04E93FAF733D}" srcOrd="34" destOrd="0" presId="urn:microsoft.com/office/officeart/2008/layout/CircleAccentTimeline"/>
    <dgm:cxn modelId="{05F8FC66-1B2B-493B-A5FC-00BEFFF72FB7}" type="presParOf" srcId="{3CECA1A3-B892-46C6-9EB1-2EE3F28A20DD}" destId="{2D04C2A0-EDA9-4B12-B476-E12707020FC1}" srcOrd="35" destOrd="0" presId="urn:microsoft.com/office/officeart/2008/layout/CircleAccentTimeline"/>
    <dgm:cxn modelId="{7C8A54C1-33D7-47AE-B460-9F14B0BBC627}" type="presParOf" srcId="{3CECA1A3-B892-46C6-9EB1-2EE3F28A20DD}" destId="{85C64B42-7654-4FF9-8A16-74368747D8D1}" srcOrd="36" destOrd="0" presId="urn:microsoft.com/office/officeart/2008/layout/CircleAccentTimeline"/>
    <dgm:cxn modelId="{5CB879E5-7AAF-4DB0-8FB1-C594E9C63AF5}" type="presParOf" srcId="{85C64B42-7654-4FF9-8A16-74368747D8D1}" destId="{B7404B18-FE93-4F30-A501-63582F0C119B}" srcOrd="0" destOrd="0" presId="urn:microsoft.com/office/officeart/2008/layout/CircleAccentTimeline"/>
    <dgm:cxn modelId="{FC071C20-5178-47CD-A075-0710DA6F45FE}" type="presParOf" srcId="{85C64B42-7654-4FF9-8A16-74368747D8D1}" destId="{858A8CBA-4ECB-45F5-904B-B1DB0740B476}" srcOrd="1" destOrd="0" presId="urn:microsoft.com/office/officeart/2008/layout/CircleAccentTimeline"/>
    <dgm:cxn modelId="{5D3D9396-6C91-46C5-9C9A-49EAD079E5F8}" type="presParOf" srcId="{85C64B42-7654-4FF9-8A16-74368747D8D1}" destId="{19B38A12-892C-402C-80C8-BE9BD70D1C0C}" srcOrd="2" destOrd="0" presId="urn:microsoft.com/office/officeart/2008/layout/CircleAccentTimeline"/>
    <dgm:cxn modelId="{63B0B56A-7F4A-4104-B6B6-E606C021C338}" type="presParOf" srcId="{3CECA1A3-B892-46C6-9EB1-2EE3F28A20DD}" destId="{C022BA39-8C57-4271-8103-B5A121152128}" srcOrd="37" destOrd="0" presId="urn:microsoft.com/office/officeart/2008/layout/CircleAccentTimeline"/>
    <dgm:cxn modelId="{7EA5769B-0EF6-499F-A74C-9A40F9118DF0}" type="presParOf" srcId="{3CECA1A3-B892-46C6-9EB1-2EE3F28A20DD}" destId="{4D4C593E-B4B1-4767-B12F-0871A25E6FFC}" srcOrd="38"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FD1EC4-CA86-4E23-9F8B-3FBC6D80EB0C}"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49AA228F-365E-4F6F-A376-7628354D76E7}">
      <dgm:prSet phldrT="[Text]" custT="1"/>
      <dgm:spPr/>
      <dgm:t>
        <a:bodyPr/>
        <a:lstStyle/>
        <a:p>
          <a:r>
            <a:rPr lang="en-US" sz="1400" dirty="0"/>
            <a:t>May Workshop/Discussion of Rule Plead</a:t>
          </a:r>
        </a:p>
      </dgm:t>
    </dgm:pt>
    <dgm:pt modelId="{271965FA-CB19-40CA-BDA5-F2DC78CCB7D0}" type="parTrans" cxnId="{A653540A-F387-4356-8174-FD1821E97B92}">
      <dgm:prSet/>
      <dgm:spPr/>
      <dgm:t>
        <a:bodyPr/>
        <a:lstStyle/>
        <a:p>
          <a:endParaRPr lang="en-US"/>
        </a:p>
      </dgm:t>
    </dgm:pt>
    <dgm:pt modelId="{5B33BF75-2B3D-497A-9583-575485C658FF}" type="sibTrans" cxnId="{A653540A-F387-4356-8174-FD1821E97B92}">
      <dgm:prSet/>
      <dgm:spPr/>
      <dgm:t>
        <a:bodyPr/>
        <a:lstStyle/>
        <a:p>
          <a:endParaRPr lang="en-US"/>
        </a:p>
      </dgm:t>
    </dgm:pt>
    <dgm:pt modelId="{3ADF3249-4D85-4A8B-AC6C-B5AF0BE59FB1}">
      <dgm:prSet phldrT="[Text]" custT="1"/>
      <dgm:spPr/>
      <dgm:t>
        <a:bodyPr/>
        <a:lstStyle/>
        <a:p>
          <a:r>
            <a:rPr lang="en-US" sz="1400" dirty="0"/>
            <a:t>Public Comment Period</a:t>
          </a:r>
        </a:p>
      </dgm:t>
    </dgm:pt>
    <dgm:pt modelId="{F170E223-9C4F-498A-ABE0-1FCB7A03D51D}" type="parTrans" cxnId="{DE288BDC-E84B-4902-A8B9-2AE95F0F70DF}">
      <dgm:prSet/>
      <dgm:spPr/>
      <dgm:t>
        <a:bodyPr/>
        <a:lstStyle/>
        <a:p>
          <a:endParaRPr lang="en-US"/>
        </a:p>
      </dgm:t>
    </dgm:pt>
    <dgm:pt modelId="{BC9F6A7E-C9DE-4D21-841F-796606ACA9CB}" type="sibTrans" cxnId="{DE288BDC-E84B-4902-A8B9-2AE95F0F70DF}">
      <dgm:prSet/>
      <dgm:spPr/>
      <dgm:t>
        <a:bodyPr/>
        <a:lstStyle/>
        <a:p>
          <a:endParaRPr lang="en-US"/>
        </a:p>
      </dgm:t>
    </dgm:pt>
    <dgm:pt modelId="{8EFC8850-FEB0-45F1-8FD3-9DC1358D89E1}">
      <dgm:prSet phldrT="[Text]" custT="1"/>
      <dgm:spPr/>
      <dgm:t>
        <a:bodyPr/>
        <a:lstStyle/>
        <a:p>
          <a:r>
            <a:rPr lang="en-US" sz="1400"/>
            <a:t>Public Hearing</a:t>
          </a:r>
          <a:endParaRPr lang="en-US" sz="1400" dirty="0"/>
        </a:p>
      </dgm:t>
    </dgm:pt>
    <dgm:pt modelId="{90541FE8-7E32-4480-82A1-6580CF5CBE6C}" type="parTrans" cxnId="{107C37FE-3583-40E9-9178-FC3625EB753A}">
      <dgm:prSet/>
      <dgm:spPr/>
      <dgm:t>
        <a:bodyPr/>
        <a:lstStyle/>
        <a:p>
          <a:endParaRPr lang="en-US"/>
        </a:p>
      </dgm:t>
    </dgm:pt>
    <dgm:pt modelId="{AB4A06C3-20FA-42B9-BEF4-65AA346DB0A1}" type="sibTrans" cxnId="{107C37FE-3583-40E9-9178-FC3625EB753A}">
      <dgm:prSet/>
      <dgm:spPr/>
      <dgm:t>
        <a:bodyPr/>
        <a:lstStyle/>
        <a:p>
          <a:endParaRPr lang="en-US"/>
        </a:p>
      </dgm:t>
    </dgm:pt>
    <dgm:pt modelId="{0361DB55-F6A7-411E-A2A2-5229B2AD47F6}">
      <dgm:prSet phldrT="[Text]" custT="1"/>
      <dgm:spPr/>
      <dgm:t>
        <a:bodyPr/>
        <a:lstStyle/>
        <a:p>
          <a:r>
            <a:rPr lang="en-US" sz="1400" dirty="0"/>
            <a:t>Board Responds to Comments</a:t>
          </a:r>
        </a:p>
      </dgm:t>
    </dgm:pt>
    <dgm:pt modelId="{8C4BAA57-A2FC-44FD-AF08-5C337639346A}" type="parTrans" cxnId="{3F6257CC-BAF7-489C-8D7C-D55C5B37CE49}">
      <dgm:prSet/>
      <dgm:spPr/>
      <dgm:t>
        <a:bodyPr/>
        <a:lstStyle/>
        <a:p>
          <a:endParaRPr lang="en-US"/>
        </a:p>
      </dgm:t>
    </dgm:pt>
    <dgm:pt modelId="{F31E8CD8-4E00-49FB-84E4-4D1BCB71CCE1}" type="sibTrans" cxnId="{3F6257CC-BAF7-489C-8D7C-D55C5B37CE49}">
      <dgm:prSet/>
      <dgm:spPr/>
      <dgm:t>
        <a:bodyPr/>
        <a:lstStyle/>
        <a:p>
          <a:endParaRPr lang="en-US"/>
        </a:p>
      </dgm:t>
    </dgm:pt>
    <dgm:pt modelId="{8B3D1A98-2773-40AD-AEA8-272B51EB8619}">
      <dgm:prSet phldrT="[Text]" custT="1"/>
      <dgm:spPr/>
      <dgm:t>
        <a:bodyPr/>
        <a:lstStyle/>
        <a:p>
          <a:endParaRPr lang="en-US"/>
        </a:p>
      </dgm:t>
    </dgm:pt>
    <dgm:pt modelId="{CA4E2092-FAA8-4C0B-A012-390D5D90E012}" type="parTrans" cxnId="{59602E31-AF4A-410F-AF5A-BAC2E7A8D124}">
      <dgm:prSet/>
      <dgm:spPr/>
      <dgm:t>
        <a:bodyPr/>
        <a:lstStyle/>
        <a:p>
          <a:endParaRPr lang="en-US"/>
        </a:p>
      </dgm:t>
    </dgm:pt>
    <dgm:pt modelId="{7E0E6B97-0360-4F3D-B42A-E8DA50D61C0A}" type="sibTrans" cxnId="{59602E31-AF4A-410F-AF5A-BAC2E7A8D124}">
      <dgm:prSet/>
      <dgm:spPr/>
      <dgm:t>
        <a:bodyPr/>
        <a:lstStyle/>
        <a:p>
          <a:endParaRPr lang="en-US"/>
        </a:p>
      </dgm:t>
    </dgm:pt>
    <dgm:pt modelId="{FEC312A6-0E5B-44BA-ACA8-EC1831DB94BC}">
      <dgm:prSet phldrT="[Text]" custT="1"/>
      <dgm:spPr/>
      <dgm:t>
        <a:bodyPr/>
        <a:lstStyle/>
        <a:p>
          <a:endParaRPr lang="en-US"/>
        </a:p>
      </dgm:t>
    </dgm:pt>
    <dgm:pt modelId="{94C444BF-09E0-4AD6-AFA9-B35E35FE0331}" type="parTrans" cxnId="{EFD529EA-7E20-41AD-B986-13275C7CCB83}">
      <dgm:prSet/>
      <dgm:spPr/>
      <dgm:t>
        <a:bodyPr/>
        <a:lstStyle/>
        <a:p>
          <a:endParaRPr lang="en-US"/>
        </a:p>
      </dgm:t>
    </dgm:pt>
    <dgm:pt modelId="{D6B9AFA6-E58F-4130-8550-9AFDC59FC207}" type="sibTrans" cxnId="{EFD529EA-7E20-41AD-B986-13275C7CCB83}">
      <dgm:prSet/>
      <dgm:spPr/>
      <dgm:t>
        <a:bodyPr/>
        <a:lstStyle/>
        <a:p>
          <a:endParaRPr lang="en-US"/>
        </a:p>
      </dgm:t>
    </dgm:pt>
    <dgm:pt modelId="{6E0007B4-8A8D-4956-90FE-2BD1CF4304B3}">
      <dgm:prSet phldrT="[Text]" custT="1"/>
      <dgm:spPr/>
      <dgm:t>
        <a:bodyPr/>
        <a:lstStyle/>
        <a:p>
          <a:r>
            <a:rPr lang="en-US" sz="1400"/>
            <a:t>Board Approves Draft Rule Text and ISOR</a:t>
          </a:r>
          <a:endParaRPr lang="en-US" sz="1400" dirty="0"/>
        </a:p>
      </dgm:t>
    </dgm:pt>
    <dgm:pt modelId="{357A797C-0FE4-401E-AC38-05FCE907520C}" type="parTrans" cxnId="{4188073C-992A-48CF-8982-86BF7782143A}">
      <dgm:prSet/>
      <dgm:spPr/>
      <dgm:t>
        <a:bodyPr/>
        <a:lstStyle/>
        <a:p>
          <a:endParaRPr lang="en-US"/>
        </a:p>
      </dgm:t>
    </dgm:pt>
    <dgm:pt modelId="{58129B0B-EEFF-4491-8103-DAD184CADAC1}" type="sibTrans" cxnId="{4188073C-992A-48CF-8982-86BF7782143A}">
      <dgm:prSet/>
      <dgm:spPr/>
      <dgm:t>
        <a:bodyPr/>
        <a:lstStyle/>
        <a:p>
          <a:endParaRPr lang="en-US"/>
        </a:p>
      </dgm:t>
    </dgm:pt>
    <dgm:pt modelId="{E42426EA-9058-408A-BB81-2164753AE6A5}">
      <dgm:prSet phldrT="[Text]" custT="1"/>
      <dgm:spPr/>
      <dgm:t>
        <a:bodyPr/>
        <a:lstStyle/>
        <a:p>
          <a:endParaRPr lang="en-US"/>
        </a:p>
      </dgm:t>
    </dgm:pt>
    <dgm:pt modelId="{EF185434-6561-4ACE-AD33-37DFA47DB0AB}" type="parTrans" cxnId="{ED03D1E9-457A-4D3D-A797-FCA0A78D4D67}">
      <dgm:prSet/>
      <dgm:spPr/>
      <dgm:t>
        <a:bodyPr/>
        <a:lstStyle/>
        <a:p>
          <a:endParaRPr lang="en-US"/>
        </a:p>
      </dgm:t>
    </dgm:pt>
    <dgm:pt modelId="{565F0DD5-EEBF-4E9B-9F97-0BDB66D1B215}" type="sibTrans" cxnId="{ED03D1E9-457A-4D3D-A797-FCA0A78D4D67}">
      <dgm:prSet/>
      <dgm:spPr/>
      <dgm:t>
        <a:bodyPr/>
        <a:lstStyle/>
        <a:p>
          <a:endParaRPr lang="en-US"/>
        </a:p>
      </dgm:t>
    </dgm:pt>
    <dgm:pt modelId="{DC3375E9-9D67-4EDF-A90F-AAB1956469A8}">
      <dgm:prSet phldrT="[Text]" custT="1"/>
      <dgm:spPr/>
      <dgm:t>
        <a:bodyPr/>
        <a:lstStyle/>
        <a:p>
          <a:endParaRPr lang="en-US"/>
        </a:p>
      </dgm:t>
    </dgm:pt>
    <dgm:pt modelId="{A128A2FE-CE1D-41CB-BE34-065C2DBB8093}" type="parTrans" cxnId="{4F42BA80-D439-4C79-98A3-7F70EF4B530D}">
      <dgm:prSet/>
      <dgm:spPr/>
      <dgm:t>
        <a:bodyPr/>
        <a:lstStyle/>
        <a:p>
          <a:endParaRPr lang="en-US"/>
        </a:p>
      </dgm:t>
    </dgm:pt>
    <dgm:pt modelId="{C9077B6B-35ED-45B8-ABF6-7040AE805BE6}" type="sibTrans" cxnId="{4F42BA80-D439-4C79-98A3-7F70EF4B530D}">
      <dgm:prSet/>
      <dgm:spPr/>
      <dgm:t>
        <a:bodyPr/>
        <a:lstStyle/>
        <a:p>
          <a:endParaRPr lang="en-US"/>
        </a:p>
      </dgm:t>
    </dgm:pt>
    <dgm:pt modelId="{EA259C75-53C3-432A-9164-3321F344A0F8}">
      <dgm:prSet phldrT="[Text]" custT="1"/>
      <dgm:spPr/>
      <dgm:t>
        <a:bodyPr/>
        <a:lstStyle/>
        <a:p>
          <a:endParaRPr lang="en-US"/>
        </a:p>
      </dgm:t>
    </dgm:pt>
    <dgm:pt modelId="{1D990A76-91BE-439B-A194-9B2FB890274D}" type="parTrans" cxnId="{3746974E-C514-4699-930C-BD677AE1C9F3}">
      <dgm:prSet/>
      <dgm:spPr/>
      <dgm:t>
        <a:bodyPr/>
        <a:lstStyle/>
        <a:p>
          <a:endParaRPr lang="en-US"/>
        </a:p>
      </dgm:t>
    </dgm:pt>
    <dgm:pt modelId="{3F5C1EE3-DA49-4ADB-B9AB-018319D68C8F}" type="sibTrans" cxnId="{3746974E-C514-4699-930C-BD677AE1C9F3}">
      <dgm:prSet/>
      <dgm:spPr/>
      <dgm:t>
        <a:bodyPr/>
        <a:lstStyle/>
        <a:p>
          <a:endParaRPr lang="en-US"/>
        </a:p>
      </dgm:t>
    </dgm:pt>
    <dgm:pt modelId="{76C8B1AA-A11C-4947-8075-9D15D22B63DE}" type="pres">
      <dgm:prSet presAssocID="{D2FD1EC4-CA86-4E23-9F8B-3FBC6D80EB0C}" presName="arrowDiagram" presStyleCnt="0">
        <dgm:presLayoutVars>
          <dgm:chMax val="5"/>
          <dgm:dir/>
          <dgm:resizeHandles val="exact"/>
        </dgm:presLayoutVars>
      </dgm:prSet>
      <dgm:spPr/>
    </dgm:pt>
    <dgm:pt modelId="{FC15ACB3-1160-4CD3-B846-A51169C46421}" type="pres">
      <dgm:prSet presAssocID="{D2FD1EC4-CA86-4E23-9F8B-3FBC6D80EB0C}" presName="arrow" presStyleLbl="bgShp" presStyleIdx="0" presStyleCnt="1"/>
      <dgm:spPr/>
    </dgm:pt>
    <dgm:pt modelId="{6DC875AF-9844-46DF-BA24-FE1115A019CD}" type="pres">
      <dgm:prSet presAssocID="{D2FD1EC4-CA86-4E23-9F8B-3FBC6D80EB0C}" presName="arrowDiagram5" presStyleCnt="0"/>
      <dgm:spPr/>
    </dgm:pt>
    <dgm:pt modelId="{C43F5BA3-1FE9-44B2-8AC3-232FA9E110B7}" type="pres">
      <dgm:prSet presAssocID="{49AA228F-365E-4F6F-A376-7628354D76E7}" presName="bullet5a" presStyleLbl="node1" presStyleIdx="0" presStyleCnt="5"/>
      <dgm:spPr/>
    </dgm:pt>
    <dgm:pt modelId="{ED567B03-A453-4C9F-8AF6-C3AA86570368}" type="pres">
      <dgm:prSet presAssocID="{49AA228F-365E-4F6F-A376-7628354D76E7}" presName="textBox5a" presStyleLbl="revTx" presStyleIdx="0" presStyleCnt="5">
        <dgm:presLayoutVars>
          <dgm:bulletEnabled val="1"/>
        </dgm:presLayoutVars>
      </dgm:prSet>
      <dgm:spPr/>
    </dgm:pt>
    <dgm:pt modelId="{AEB79331-FF54-41DD-895C-E35CB0587460}" type="pres">
      <dgm:prSet presAssocID="{6E0007B4-8A8D-4956-90FE-2BD1CF4304B3}" presName="bullet5b" presStyleLbl="node1" presStyleIdx="1" presStyleCnt="5"/>
      <dgm:spPr/>
    </dgm:pt>
    <dgm:pt modelId="{446B7E2E-A79A-4D21-827C-7F944791A50A}" type="pres">
      <dgm:prSet presAssocID="{6E0007B4-8A8D-4956-90FE-2BD1CF4304B3}" presName="textBox5b" presStyleLbl="revTx" presStyleIdx="1" presStyleCnt="5">
        <dgm:presLayoutVars>
          <dgm:bulletEnabled val="1"/>
        </dgm:presLayoutVars>
      </dgm:prSet>
      <dgm:spPr/>
    </dgm:pt>
    <dgm:pt modelId="{8F7CD2CA-EB16-4015-B3CC-03F9AD812E45}" type="pres">
      <dgm:prSet presAssocID="{3ADF3249-4D85-4A8B-AC6C-B5AF0BE59FB1}" presName="bullet5c" presStyleLbl="node1" presStyleIdx="2" presStyleCnt="5"/>
      <dgm:spPr/>
    </dgm:pt>
    <dgm:pt modelId="{D7EBC64F-BEC6-4D1B-86E5-385433EEBD05}" type="pres">
      <dgm:prSet presAssocID="{3ADF3249-4D85-4A8B-AC6C-B5AF0BE59FB1}" presName="textBox5c" presStyleLbl="revTx" presStyleIdx="2" presStyleCnt="5">
        <dgm:presLayoutVars>
          <dgm:bulletEnabled val="1"/>
        </dgm:presLayoutVars>
      </dgm:prSet>
      <dgm:spPr/>
    </dgm:pt>
    <dgm:pt modelId="{1EEFC303-DCA3-4769-B9EC-740BC03E14C2}" type="pres">
      <dgm:prSet presAssocID="{8EFC8850-FEB0-45F1-8FD3-9DC1358D89E1}" presName="bullet5d" presStyleLbl="node1" presStyleIdx="3" presStyleCnt="5"/>
      <dgm:spPr/>
    </dgm:pt>
    <dgm:pt modelId="{84E964B2-C53B-440C-B160-BED0D7F653E8}" type="pres">
      <dgm:prSet presAssocID="{8EFC8850-FEB0-45F1-8FD3-9DC1358D89E1}" presName="textBox5d" presStyleLbl="revTx" presStyleIdx="3" presStyleCnt="5">
        <dgm:presLayoutVars>
          <dgm:bulletEnabled val="1"/>
        </dgm:presLayoutVars>
      </dgm:prSet>
      <dgm:spPr/>
    </dgm:pt>
    <dgm:pt modelId="{195991DA-7BEA-4BB0-B219-9A4E07E01E69}" type="pres">
      <dgm:prSet presAssocID="{0361DB55-F6A7-411E-A2A2-5229B2AD47F6}" presName="bullet5e" presStyleLbl="node1" presStyleIdx="4" presStyleCnt="5"/>
      <dgm:spPr/>
    </dgm:pt>
    <dgm:pt modelId="{963D6003-F907-47F9-AAB9-DCD0615BDF9B}" type="pres">
      <dgm:prSet presAssocID="{0361DB55-F6A7-411E-A2A2-5229B2AD47F6}" presName="textBox5e" presStyleLbl="revTx" presStyleIdx="4" presStyleCnt="5">
        <dgm:presLayoutVars>
          <dgm:bulletEnabled val="1"/>
        </dgm:presLayoutVars>
      </dgm:prSet>
      <dgm:spPr/>
    </dgm:pt>
  </dgm:ptLst>
  <dgm:cxnLst>
    <dgm:cxn modelId="{A653540A-F387-4356-8174-FD1821E97B92}" srcId="{D2FD1EC4-CA86-4E23-9F8B-3FBC6D80EB0C}" destId="{49AA228F-365E-4F6F-A376-7628354D76E7}" srcOrd="0" destOrd="0" parTransId="{271965FA-CB19-40CA-BDA5-F2DC78CCB7D0}" sibTransId="{5B33BF75-2B3D-497A-9583-575485C658FF}"/>
    <dgm:cxn modelId="{59602E31-AF4A-410F-AF5A-BAC2E7A8D124}" srcId="{D2FD1EC4-CA86-4E23-9F8B-3FBC6D80EB0C}" destId="{8B3D1A98-2773-40AD-AEA8-272B51EB8619}" srcOrd="5" destOrd="0" parTransId="{CA4E2092-FAA8-4C0B-A012-390D5D90E012}" sibTransId="{7E0E6B97-0360-4F3D-B42A-E8DA50D61C0A}"/>
    <dgm:cxn modelId="{4188073C-992A-48CF-8982-86BF7782143A}" srcId="{D2FD1EC4-CA86-4E23-9F8B-3FBC6D80EB0C}" destId="{6E0007B4-8A8D-4956-90FE-2BD1CF4304B3}" srcOrd="1" destOrd="0" parTransId="{357A797C-0FE4-401E-AC38-05FCE907520C}" sibTransId="{58129B0B-EEFF-4491-8103-DAD184CADAC1}"/>
    <dgm:cxn modelId="{967C9569-E914-42C8-86D2-144E45EA7CF2}" type="presOf" srcId="{0361DB55-F6A7-411E-A2A2-5229B2AD47F6}" destId="{963D6003-F907-47F9-AAB9-DCD0615BDF9B}" srcOrd="0" destOrd="0" presId="urn:microsoft.com/office/officeart/2005/8/layout/arrow2"/>
    <dgm:cxn modelId="{3AF7926A-13DF-47CF-A1BF-7703A69A8CBD}" type="presOf" srcId="{49AA228F-365E-4F6F-A376-7628354D76E7}" destId="{ED567B03-A453-4C9F-8AF6-C3AA86570368}" srcOrd="0" destOrd="0" presId="urn:microsoft.com/office/officeart/2005/8/layout/arrow2"/>
    <dgm:cxn modelId="{3746974E-C514-4699-930C-BD677AE1C9F3}" srcId="{8B3D1A98-2773-40AD-AEA8-272B51EB8619}" destId="{EA259C75-53C3-432A-9164-3321F344A0F8}" srcOrd="2" destOrd="0" parTransId="{1D990A76-91BE-439B-A194-9B2FB890274D}" sibTransId="{3F5C1EE3-DA49-4ADB-B9AB-018319D68C8F}"/>
    <dgm:cxn modelId="{4F42BA80-D439-4C79-98A3-7F70EF4B530D}" srcId="{8B3D1A98-2773-40AD-AEA8-272B51EB8619}" destId="{DC3375E9-9D67-4EDF-A90F-AAB1956469A8}" srcOrd="1" destOrd="0" parTransId="{A128A2FE-CE1D-41CB-BE34-065C2DBB8093}" sibTransId="{C9077B6B-35ED-45B8-ABF6-7040AE805BE6}"/>
    <dgm:cxn modelId="{973E1090-3E96-44DF-9895-E2742EC2DB52}" type="presOf" srcId="{8EFC8850-FEB0-45F1-8FD3-9DC1358D89E1}" destId="{84E964B2-C53B-440C-B160-BED0D7F653E8}" srcOrd="0" destOrd="0" presId="urn:microsoft.com/office/officeart/2005/8/layout/arrow2"/>
    <dgm:cxn modelId="{4205A0A0-D1F1-499B-B36C-592DCF0427E4}" type="presOf" srcId="{D2FD1EC4-CA86-4E23-9F8B-3FBC6D80EB0C}" destId="{76C8B1AA-A11C-4947-8075-9D15D22B63DE}" srcOrd="0" destOrd="0" presId="urn:microsoft.com/office/officeart/2005/8/layout/arrow2"/>
    <dgm:cxn modelId="{32261FA1-0EE8-46A5-AA40-ED871DB3916B}" type="presOf" srcId="{3ADF3249-4D85-4A8B-AC6C-B5AF0BE59FB1}" destId="{D7EBC64F-BEC6-4D1B-86E5-385433EEBD05}" srcOrd="0" destOrd="0" presId="urn:microsoft.com/office/officeart/2005/8/layout/arrow2"/>
    <dgm:cxn modelId="{3F6257CC-BAF7-489C-8D7C-D55C5B37CE49}" srcId="{D2FD1EC4-CA86-4E23-9F8B-3FBC6D80EB0C}" destId="{0361DB55-F6A7-411E-A2A2-5229B2AD47F6}" srcOrd="4" destOrd="0" parTransId="{8C4BAA57-A2FC-44FD-AF08-5C337639346A}" sibTransId="{F31E8CD8-4E00-49FB-84E4-4D1BCB71CCE1}"/>
    <dgm:cxn modelId="{DE288BDC-E84B-4902-A8B9-2AE95F0F70DF}" srcId="{D2FD1EC4-CA86-4E23-9F8B-3FBC6D80EB0C}" destId="{3ADF3249-4D85-4A8B-AC6C-B5AF0BE59FB1}" srcOrd="2" destOrd="0" parTransId="{F170E223-9C4F-498A-ABE0-1FCB7A03D51D}" sibTransId="{BC9F6A7E-C9DE-4D21-841F-796606ACA9CB}"/>
    <dgm:cxn modelId="{ED03D1E9-457A-4D3D-A797-FCA0A78D4D67}" srcId="{8B3D1A98-2773-40AD-AEA8-272B51EB8619}" destId="{E42426EA-9058-408A-BB81-2164753AE6A5}" srcOrd="0" destOrd="0" parTransId="{EF185434-6561-4ACE-AD33-37DFA47DB0AB}" sibTransId="{565F0DD5-EEBF-4E9B-9F97-0BDB66D1B215}"/>
    <dgm:cxn modelId="{EFD529EA-7E20-41AD-B986-13275C7CCB83}" srcId="{D2FD1EC4-CA86-4E23-9F8B-3FBC6D80EB0C}" destId="{FEC312A6-0E5B-44BA-ACA8-EC1831DB94BC}" srcOrd="6" destOrd="0" parTransId="{94C444BF-09E0-4AD6-AFA9-B35E35FE0331}" sibTransId="{D6B9AFA6-E58F-4130-8550-9AFDC59FC207}"/>
    <dgm:cxn modelId="{BB8C09FD-673D-4145-B1BE-5F9C931CF9AF}" type="presOf" srcId="{6E0007B4-8A8D-4956-90FE-2BD1CF4304B3}" destId="{446B7E2E-A79A-4D21-827C-7F944791A50A}" srcOrd="0" destOrd="0" presId="urn:microsoft.com/office/officeart/2005/8/layout/arrow2"/>
    <dgm:cxn modelId="{107C37FE-3583-40E9-9178-FC3625EB753A}" srcId="{D2FD1EC4-CA86-4E23-9F8B-3FBC6D80EB0C}" destId="{8EFC8850-FEB0-45F1-8FD3-9DC1358D89E1}" srcOrd="3" destOrd="0" parTransId="{90541FE8-7E32-4480-82A1-6580CF5CBE6C}" sibTransId="{AB4A06C3-20FA-42B9-BEF4-65AA346DB0A1}"/>
    <dgm:cxn modelId="{76586E19-FD19-4467-A29D-186928FCD125}" type="presParOf" srcId="{76C8B1AA-A11C-4947-8075-9D15D22B63DE}" destId="{FC15ACB3-1160-4CD3-B846-A51169C46421}" srcOrd="0" destOrd="0" presId="urn:microsoft.com/office/officeart/2005/8/layout/arrow2"/>
    <dgm:cxn modelId="{ADF4C92A-986F-44C1-A9FD-B84FA3365952}" type="presParOf" srcId="{76C8B1AA-A11C-4947-8075-9D15D22B63DE}" destId="{6DC875AF-9844-46DF-BA24-FE1115A019CD}" srcOrd="1" destOrd="0" presId="urn:microsoft.com/office/officeart/2005/8/layout/arrow2"/>
    <dgm:cxn modelId="{8BE45FDF-798D-414F-B8AD-B6672B16FE0D}" type="presParOf" srcId="{6DC875AF-9844-46DF-BA24-FE1115A019CD}" destId="{C43F5BA3-1FE9-44B2-8AC3-232FA9E110B7}" srcOrd="0" destOrd="0" presId="urn:microsoft.com/office/officeart/2005/8/layout/arrow2"/>
    <dgm:cxn modelId="{8221D710-4C38-4665-8675-CEE856C05D63}" type="presParOf" srcId="{6DC875AF-9844-46DF-BA24-FE1115A019CD}" destId="{ED567B03-A453-4C9F-8AF6-C3AA86570368}" srcOrd="1" destOrd="0" presId="urn:microsoft.com/office/officeart/2005/8/layout/arrow2"/>
    <dgm:cxn modelId="{1B1B69EB-7287-42EE-B90E-7D8C36C5F150}" type="presParOf" srcId="{6DC875AF-9844-46DF-BA24-FE1115A019CD}" destId="{AEB79331-FF54-41DD-895C-E35CB0587460}" srcOrd="2" destOrd="0" presId="urn:microsoft.com/office/officeart/2005/8/layout/arrow2"/>
    <dgm:cxn modelId="{22DC4474-1740-4F25-927A-59A7BE37BAA0}" type="presParOf" srcId="{6DC875AF-9844-46DF-BA24-FE1115A019CD}" destId="{446B7E2E-A79A-4D21-827C-7F944791A50A}" srcOrd="3" destOrd="0" presId="urn:microsoft.com/office/officeart/2005/8/layout/arrow2"/>
    <dgm:cxn modelId="{3F87493D-93CE-4AA4-8BA8-EB75934140FA}" type="presParOf" srcId="{6DC875AF-9844-46DF-BA24-FE1115A019CD}" destId="{8F7CD2CA-EB16-4015-B3CC-03F9AD812E45}" srcOrd="4" destOrd="0" presId="urn:microsoft.com/office/officeart/2005/8/layout/arrow2"/>
    <dgm:cxn modelId="{2F877F85-1D04-414E-8A17-F9A07042017C}" type="presParOf" srcId="{6DC875AF-9844-46DF-BA24-FE1115A019CD}" destId="{D7EBC64F-BEC6-4D1B-86E5-385433EEBD05}" srcOrd="5" destOrd="0" presId="urn:microsoft.com/office/officeart/2005/8/layout/arrow2"/>
    <dgm:cxn modelId="{CC43970B-05A1-4044-A8A3-D938ADFD0146}" type="presParOf" srcId="{6DC875AF-9844-46DF-BA24-FE1115A019CD}" destId="{1EEFC303-DCA3-4769-B9EC-740BC03E14C2}" srcOrd="6" destOrd="0" presId="urn:microsoft.com/office/officeart/2005/8/layout/arrow2"/>
    <dgm:cxn modelId="{56ACBFB0-0213-43AE-AB56-19802301F5FC}" type="presParOf" srcId="{6DC875AF-9844-46DF-BA24-FE1115A019CD}" destId="{84E964B2-C53B-440C-B160-BED0D7F653E8}" srcOrd="7" destOrd="0" presId="urn:microsoft.com/office/officeart/2005/8/layout/arrow2"/>
    <dgm:cxn modelId="{32F78DCC-2B6B-4B12-8585-544FD79C84F9}" type="presParOf" srcId="{6DC875AF-9844-46DF-BA24-FE1115A019CD}" destId="{195991DA-7BEA-4BB0-B219-9A4E07E01E69}" srcOrd="8" destOrd="0" presId="urn:microsoft.com/office/officeart/2005/8/layout/arrow2"/>
    <dgm:cxn modelId="{3B082349-247F-4B21-A7B1-8842C6E2E019}" type="presParOf" srcId="{6DC875AF-9844-46DF-BA24-FE1115A019CD}" destId="{963D6003-F907-47F9-AAB9-DCD0615BDF9B}"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EE9FA-F088-4FF8-971A-E2E5354400D9}">
      <dsp:nvSpPr>
        <dsp:cNvPr id="0" name=""/>
        <dsp:cNvSpPr/>
      </dsp:nvSpPr>
      <dsp:spPr>
        <a:xfrm>
          <a:off x="601554" y="245227"/>
          <a:ext cx="1681312" cy="16813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B7B958-9A01-4720-8C15-86013F1AA0A5}">
      <dsp:nvSpPr>
        <dsp:cNvPr id="0" name=""/>
        <dsp:cNvSpPr/>
      </dsp:nvSpPr>
      <dsp:spPr>
        <a:xfrm>
          <a:off x="959866" y="603540"/>
          <a:ext cx="964687" cy="964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24F7C1F-D422-4377-B3F3-E0AB177DDDD6}">
      <dsp:nvSpPr>
        <dsp:cNvPr id="0" name=""/>
        <dsp:cNvSpPr/>
      </dsp:nvSpPr>
      <dsp:spPr>
        <a:xfrm>
          <a:off x="20991" y="2450227"/>
          <a:ext cx="2842437" cy="1398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latin typeface="Arial" panose="020B0604020202020204" pitchFamily="34" charset="0"/>
              <a:cs typeface="Arial" panose="020B0604020202020204" pitchFamily="34" charset="0"/>
            </a:rPr>
            <a:t>Email: </a:t>
          </a:r>
          <a:r>
            <a:rPr lang="en-US" sz="2400" kern="1200" dirty="0">
              <a:solidFill>
                <a:srgbClr val="0070C0"/>
              </a:solidFill>
              <a:latin typeface="Arial" panose="020B0604020202020204" pitchFamily="34" charset="0"/>
              <a:cs typeface="Arial" panose="020B0604020202020204" pitchFamily="34" charset="0"/>
            </a:rPr>
            <a:t>PublicComments@bof.ca.gov</a:t>
          </a:r>
        </a:p>
      </dsp:txBody>
      <dsp:txXfrm>
        <a:off x="20991" y="2450227"/>
        <a:ext cx="2842437" cy="1398026"/>
      </dsp:txXfrm>
    </dsp:sp>
    <dsp:sp modelId="{67C5DFF9-1060-4A62-87EB-1EA93495AB70}">
      <dsp:nvSpPr>
        <dsp:cNvPr id="0" name=""/>
        <dsp:cNvSpPr/>
      </dsp:nvSpPr>
      <dsp:spPr>
        <a:xfrm>
          <a:off x="3883242" y="245227"/>
          <a:ext cx="1681312" cy="16813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23BFF5-0661-479F-A12E-71C71876D007}">
      <dsp:nvSpPr>
        <dsp:cNvPr id="0" name=""/>
        <dsp:cNvSpPr/>
      </dsp:nvSpPr>
      <dsp:spPr>
        <a:xfrm>
          <a:off x="4241554" y="603540"/>
          <a:ext cx="964687" cy="964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5BDE87-31A4-4B09-AA92-F9433C0DE0D7}">
      <dsp:nvSpPr>
        <dsp:cNvPr id="0" name=""/>
        <dsp:cNvSpPr/>
      </dsp:nvSpPr>
      <dsp:spPr>
        <a:xfrm>
          <a:off x="3345773" y="2450227"/>
          <a:ext cx="2756250" cy="1398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latin typeface="Arial" panose="020B0604020202020204" pitchFamily="34" charset="0"/>
              <a:cs typeface="Arial" panose="020B0604020202020204" pitchFamily="34" charset="0"/>
            </a:rPr>
            <a:t>Website: www.bof.fire.ca.gov</a:t>
          </a:r>
        </a:p>
        <a:p>
          <a:pPr marL="0" lvl="0" indent="0" algn="ctr" defTabSz="1066800">
            <a:lnSpc>
              <a:spcPct val="90000"/>
            </a:lnSpc>
            <a:spcBef>
              <a:spcPct val="0"/>
            </a:spcBef>
            <a:spcAft>
              <a:spcPct val="35000"/>
            </a:spcAft>
            <a:buNone/>
            <a:defRPr cap="all"/>
          </a:pPr>
          <a:endParaRPr lang="en-US" sz="2400" kern="1200" dirty="0">
            <a:latin typeface="Arial" panose="020B0604020202020204" pitchFamily="34" charset="0"/>
            <a:cs typeface="Arial" panose="020B0604020202020204" pitchFamily="34" charset="0"/>
          </a:endParaRPr>
        </a:p>
      </dsp:txBody>
      <dsp:txXfrm>
        <a:off x="3345773" y="2450227"/>
        <a:ext cx="2756250" cy="1398026"/>
      </dsp:txXfrm>
    </dsp:sp>
    <dsp:sp modelId="{6C5EC975-7E40-40B4-91C2-24D1BE973D94}">
      <dsp:nvSpPr>
        <dsp:cNvPr id="0" name=""/>
        <dsp:cNvSpPr/>
      </dsp:nvSpPr>
      <dsp:spPr>
        <a:xfrm>
          <a:off x="7250097" y="245227"/>
          <a:ext cx="1681312" cy="16813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6C7616-5250-44D7-8618-763464828514}">
      <dsp:nvSpPr>
        <dsp:cNvPr id="0" name=""/>
        <dsp:cNvSpPr/>
      </dsp:nvSpPr>
      <dsp:spPr>
        <a:xfrm>
          <a:off x="7608410" y="603540"/>
          <a:ext cx="964687" cy="964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54C178A-79B0-4FB5-B62E-7AB2DF0951CA}">
      <dsp:nvSpPr>
        <dsp:cNvPr id="0" name=""/>
        <dsp:cNvSpPr/>
      </dsp:nvSpPr>
      <dsp:spPr>
        <a:xfrm>
          <a:off x="6584367" y="2450227"/>
          <a:ext cx="3012774" cy="1398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latin typeface="Arial" panose="020B0604020202020204" pitchFamily="34" charset="0"/>
              <a:cs typeface="Arial" panose="020B0604020202020204" pitchFamily="34" charset="0"/>
            </a:rPr>
            <a:t>Next Committee Meeting, June 16</a:t>
          </a:r>
        </a:p>
        <a:p>
          <a:pPr marL="0" lvl="0" indent="0" algn="ctr" defTabSz="1066800">
            <a:lnSpc>
              <a:spcPct val="90000"/>
            </a:lnSpc>
            <a:spcBef>
              <a:spcPct val="0"/>
            </a:spcBef>
            <a:spcAft>
              <a:spcPct val="35000"/>
            </a:spcAft>
            <a:buNone/>
            <a:defRPr cap="all"/>
          </a:pPr>
          <a:r>
            <a:rPr lang="en-US" sz="2400" kern="1200" dirty="0">
              <a:latin typeface="Arial" panose="020B0604020202020204" pitchFamily="34" charset="0"/>
              <a:cs typeface="Arial" panose="020B0604020202020204" pitchFamily="34" charset="0"/>
            </a:rPr>
            <a:t>Sacramento, California</a:t>
          </a:r>
        </a:p>
      </dsp:txBody>
      <dsp:txXfrm>
        <a:off x="6584367" y="2450227"/>
        <a:ext cx="3012774" cy="13980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F80B8-9398-46EC-8D98-938C9AE14EFF}">
      <dsp:nvSpPr>
        <dsp:cNvPr id="0" name=""/>
        <dsp:cNvSpPr/>
      </dsp:nvSpPr>
      <dsp:spPr>
        <a:xfrm>
          <a:off x="2719" y="2208875"/>
          <a:ext cx="1017432" cy="1017432"/>
        </a:xfrm>
        <a:prstGeom prst="donut">
          <a:avLst>
            <a:gd name="adj" fmla="val 2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5B78F4-ACAD-45E1-B233-9002BCED430C}">
      <dsp:nvSpPr>
        <dsp:cNvPr id="0" name=""/>
        <dsp:cNvSpPr/>
      </dsp:nvSpPr>
      <dsp:spPr>
        <a:xfrm rot="17700000">
          <a:off x="361216" y="1379460"/>
          <a:ext cx="1264781" cy="609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t>May Workshop</a:t>
          </a:r>
        </a:p>
      </dsp:txBody>
      <dsp:txXfrm>
        <a:off x="361216" y="1379460"/>
        <a:ext cx="1264781" cy="609526"/>
      </dsp:txXfrm>
    </dsp:sp>
    <dsp:sp modelId="{A364E9E8-FE66-4A53-9421-8216ADF9B457}">
      <dsp:nvSpPr>
        <dsp:cNvPr id="0" name=""/>
        <dsp:cNvSpPr/>
      </dsp:nvSpPr>
      <dsp:spPr>
        <a:xfrm>
          <a:off x="1096869" y="2208875"/>
          <a:ext cx="1017432" cy="1017432"/>
        </a:xfrm>
        <a:prstGeom prst="donut">
          <a:avLst>
            <a:gd name="adj" fmla="val 2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3BD14B-3C6F-4696-994A-C2F1CADABE57}">
      <dsp:nvSpPr>
        <dsp:cNvPr id="0" name=""/>
        <dsp:cNvSpPr/>
      </dsp:nvSpPr>
      <dsp:spPr>
        <a:xfrm rot="17700000">
          <a:off x="1455367" y="1379460"/>
          <a:ext cx="1264781" cy="609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en-US" sz="1400" kern="1200"/>
            <a:t>Board Approves Draft Rule Text and ISOR</a:t>
          </a:r>
          <a:endParaRPr lang="en-US" sz="1400" kern="1200" dirty="0"/>
        </a:p>
      </dsp:txBody>
      <dsp:txXfrm>
        <a:off x="1455367" y="1379460"/>
        <a:ext cx="1264781" cy="609526"/>
      </dsp:txXfrm>
    </dsp:sp>
    <dsp:sp modelId="{EE19EA29-F6A7-487D-A722-CEDB48DD1AC8}">
      <dsp:nvSpPr>
        <dsp:cNvPr id="0" name=""/>
        <dsp:cNvSpPr/>
      </dsp:nvSpPr>
      <dsp:spPr>
        <a:xfrm>
          <a:off x="2190938" y="2453535"/>
          <a:ext cx="528111" cy="52811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EC73E6-456D-40F3-A3EB-B1348F02C585}">
      <dsp:nvSpPr>
        <dsp:cNvPr id="0" name=""/>
        <dsp:cNvSpPr/>
      </dsp:nvSpPr>
      <dsp:spPr>
        <a:xfrm rot="17700000">
          <a:off x="1565462" y="3188583"/>
          <a:ext cx="1094095" cy="52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US" sz="1400" kern="1200"/>
            <a:t>Finance Review</a:t>
          </a:r>
          <a:endParaRPr lang="en-US" sz="1400" kern="1200" dirty="0"/>
        </a:p>
      </dsp:txBody>
      <dsp:txXfrm>
        <a:off x="1565462" y="3188583"/>
        <a:ext cx="1094095" cy="527531"/>
      </dsp:txXfrm>
    </dsp:sp>
    <dsp:sp modelId="{A4362E91-14A8-4CB1-A705-EF2CE1735688}">
      <dsp:nvSpPr>
        <dsp:cNvPr id="0" name=""/>
        <dsp:cNvSpPr/>
      </dsp:nvSpPr>
      <dsp:spPr>
        <a:xfrm rot="17700000">
          <a:off x="2250431" y="1719067"/>
          <a:ext cx="1094095" cy="527531"/>
        </a:xfrm>
        <a:prstGeom prst="rect">
          <a:avLst/>
        </a:prstGeom>
        <a:noFill/>
        <a:ln>
          <a:noFill/>
        </a:ln>
        <a:effectLst/>
      </dsp:spPr>
      <dsp:style>
        <a:lnRef idx="0">
          <a:scrgbClr r="0" g="0" b="0"/>
        </a:lnRef>
        <a:fillRef idx="0">
          <a:scrgbClr r="0" g="0" b="0"/>
        </a:fillRef>
        <a:effectRef idx="0">
          <a:scrgbClr r="0" g="0" b="0"/>
        </a:effectRef>
        <a:fontRef idx="minor"/>
      </dsp:style>
    </dsp:sp>
    <dsp:sp modelId="{5F1A3131-A90A-4CDC-A7E5-4ECDEF711D08}">
      <dsp:nvSpPr>
        <dsp:cNvPr id="0" name=""/>
        <dsp:cNvSpPr/>
      </dsp:nvSpPr>
      <dsp:spPr>
        <a:xfrm>
          <a:off x="2795606" y="2453535"/>
          <a:ext cx="528111" cy="52811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BF3015-CD87-4130-B65C-6E6040800878}">
      <dsp:nvSpPr>
        <dsp:cNvPr id="0" name=""/>
        <dsp:cNvSpPr/>
      </dsp:nvSpPr>
      <dsp:spPr>
        <a:xfrm rot="17700000">
          <a:off x="2170129" y="3188583"/>
          <a:ext cx="1094095" cy="52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US" sz="1400" kern="1200"/>
            <a:t>Public Comment Period</a:t>
          </a:r>
          <a:endParaRPr lang="en-US" sz="1400" kern="1200" dirty="0"/>
        </a:p>
      </dsp:txBody>
      <dsp:txXfrm>
        <a:off x="2170129" y="3188583"/>
        <a:ext cx="1094095" cy="527531"/>
      </dsp:txXfrm>
    </dsp:sp>
    <dsp:sp modelId="{9B34B06E-E401-4218-92ED-38259261D759}">
      <dsp:nvSpPr>
        <dsp:cNvPr id="0" name=""/>
        <dsp:cNvSpPr/>
      </dsp:nvSpPr>
      <dsp:spPr>
        <a:xfrm rot="17700000">
          <a:off x="2855098" y="1719067"/>
          <a:ext cx="1094095" cy="527531"/>
        </a:xfrm>
        <a:prstGeom prst="rect">
          <a:avLst/>
        </a:prstGeom>
        <a:noFill/>
        <a:ln>
          <a:noFill/>
        </a:ln>
        <a:effectLst/>
      </dsp:spPr>
      <dsp:style>
        <a:lnRef idx="0">
          <a:scrgbClr r="0" g="0" b="0"/>
        </a:lnRef>
        <a:fillRef idx="0">
          <a:scrgbClr r="0" g="0" b="0"/>
        </a:fillRef>
        <a:effectRef idx="0">
          <a:scrgbClr r="0" g="0" b="0"/>
        </a:effectRef>
        <a:fontRef idx="minor"/>
      </dsp:style>
    </dsp:sp>
    <dsp:sp modelId="{80D03585-0BA9-4674-BCFE-8AFC75266A77}">
      <dsp:nvSpPr>
        <dsp:cNvPr id="0" name=""/>
        <dsp:cNvSpPr/>
      </dsp:nvSpPr>
      <dsp:spPr>
        <a:xfrm>
          <a:off x="3400354" y="2208875"/>
          <a:ext cx="1017432" cy="1017432"/>
        </a:xfrm>
        <a:prstGeom prst="donut">
          <a:avLst>
            <a:gd name="adj" fmla="val 2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3EDDE8-731F-4233-81A9-839E599C750C}">
      <dsp:nvSpPr>
        <dsp:cNvPr id="0" name=""/>
        <dsp:cNvSpPr/>
      </dsp:nvSpPr>
      <dsp:spPr>
        <a:xfrm rot="17700000">
          <a:off x="3758851" y="1379460"/>
          <a:ext cx="1264781" cy="609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en-US" sz="1400" kern="1200"/>
            <a:t>Public Hearing</a:t>
          </a:r>
          <a:endParaRPr lang="en-US" sz="1400" kern="1200" dirty="0"/>
        </a:p>
      </dsp:txBody>
      <dsp:txXfrm>
        <a:off x="3758851" y="1379460"/>
        <a:ext cx="1264781" cy="609526"/>
      </dsp:txXfrm>
    </dsp:sp>
    <dsp:sp modelId="{109E33CB-4D78-4EE9-A734-D9430A3058F5}">
      <dsp:nvSpPr>
        <dsp:cNvPr id="0" name=""/>
        <dsp:cNvSpPr/>
      </dsp:nvSpPr>
      <dsp:spPr>
        <a:xfrm>
          <a:off x="4494423" y="2453535"/>
          <a:ext cx="528111" cy="52811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B33AE-B8BE-4C1E-81F7-A50011C94C68}">
      <dsp:nvSpPr>
        <dsp:cNvPr id="0" name=""/>
        <dsp:cNvSpPr/>
      </dsp:nvSpPr>
      <dsp:spPr>
        <a:xfrm rot="17700000">
          <a:off x="3868947" y="3188583"/>
          <a:ext cx="1094095" cy="52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US" sz="1400" kern="1200"/>
            <a:t>Response to Comments</a:t>
          </a:r>
          <a:endParaRPr lang="en-US" sz="1400" kern="1200" dirty="0"/>
        </a:p>
      </dsp:txBody>
      <dsp:txXfrm>
        <a:off x="3868947" y="3188583"/>
        <a:ext cx="1094095" cy="527531"/>
      </dsp:txXfrm>
    </dsp:sp>
    <dsp:sp modelId="{2BD96C31-DE36-4172-AEFF-9FDD54A68E73}">
      <dsp:nvSpPr>
        <dsp:cNvPr id="0" name=""/>
        <dsp:cNvSpPr/>
      </dsp:nvSpPr>
      <dsp:spPr>
        <a:xfrm rot="17700000">
          <a:off x="4553916" y="1719067"/>
          <a:ext cx="1094095" cy="527531"/>
        </a:xfrm>
        <a:prstGeom prst="rect">
          <a:avLst/>
        </a:prstGeom>
        <a:noFill/>
        <a:ln>
          <a:noFill/>
        </a:ln>
        <a:effectLst/>
      </dsp:spPr>
      <dsp:style>
        <a:lnRef idx="0">
          <a:scrgbClr r="0" g="0" b="0"/>
        </a:lnRef>
        <a:fillRef idx="0">
          <a:scrgbClr r="0" g="0" b="0"/>
        </a:fillRef>
        <a:effectRef idx="0">
          <a:scrgbClr r="0" g="0" b="0"/>
        </a:effectRef>
        <a:fontRef idx="minor"/>
      </dsp:style>
    </dsp:sp>
    <dsp:sp modelId="{97230E3A-BA8F-40FE-B6D1-00D95A127A00}">
      <dsp:nvSpPr>
        <dsp:cNvPr id="0" name=""/>
        <dsp:cNvSpPr/>
      </dsp:nvSpPr>
      <dsp:spPr>
        <a:xfrm>
          <a:off x="5099172" y="2208875"/>
          <a:ext cx="1017432" cy="1017432"/>
        </a:xfrm>
        <a:prstGeom prst="donut">
          <a:avLst>
            <a:gd name="adj" fmla="val 2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63481F-D240-46E6-B822-64DDDF96D82C}">
      <dsp:nvSpPr>
        <dsp:cNvPr id="0" name=""/>
        <dsp:cNvSpPr/>
      </dsp:nvSpPr>
      <dsp:spPr>
        <a:xfrm rot="17700000">
          <a:off x="5457669" y="1379460"/>
          <a:ext cx="1264781" cy="609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en-US" sz="1400" kern="1200"/>
            <a:t>Board Approves FSOR and Rule Plead</a:t>
          </a:r>
          <a:endParaRPr lang="en-US" sz="1400" kern="1200" dirty="0"/>
        </a:p>
      </dsp:txBody>
      <dsp:txXfrm>
        <a:off x="5457669" y="1379460"/>
        <a:ext cx="1264781" cy="609526"/>
      </dsp:txXfrm>
    </dsp:sp>
    <dsp:sp modelId="{7C7C38A8-645F-4FA8-8228-25F6C8FD8F88}">
      <dsp:nvSpPr>
        <dsp:cNvPr id="0" name=""/>
        <dsp:cNvSpPr/>
      </dsp:nvSpPr>
      <dsp:spPr>
        <a:xfrm>
          <a:off x="6193241" y="2453535"/>
          <a:ext cx="528111" cy="52811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01905E-589C-4448-8958-4839E74F3BAD}">
      <dsp:nvSpPr>
        <dsp:cNvPr id="0" name=""/>
        <dsp:cNvSpPr/>
      </dsp:nvSpPr>
      <dsp:spPr>
        <a:xfrm rot="17700000">
          <a:off x="5567764" y="3188583"/>
          <a:ext cx="1094095" cy="52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US" sz="1400" kern="1200"/>
            <a:t>Submit Rulemaking Package</a:t>
          </a:r>
          <a:endParaRPr lang="en-US" sz="1400" kern="1200" dirty="0"/>
        </a:p>
      </dsp:txBody>
      <dsp:txXfrm>
        <a:off x="5567764" y="3188583"/>
        <a:ext cx="1094095" cy="527531"/>
      </dsp:txXfrm>
    </dsp:sp>
    <dsp:sp modelId="{33BD0080-1B52-4B65-AE83-FCCEA0332FA3}">
      <dsp:nvSpPr>
        <dsp:cNvPr id="0" name=""/>
        <dsp:cNvSpPr/>
      </dsp:nvSpPr>
      <dsp:spPr>
        <a:xfrm rot="17700000">
          <a:off x="6252733" y="1719067"/>
          <a:ext cx="1094095" cy="527531"/>
        </a:xfrm>
        <a:prstGeom prst="rect">
          <a:avLst/>
        </a:prstGeom>
        <a:noFill/>
        <a:ln>
          <a:noFill/>
        </a:ln>
        <a:effectLst/>
      </dsp:spPr>
      <dsp:style>
        <a:lnRef idx="0">
          <a:scrgbClr r="0" g="0" b="0"/>
        </a:lnRef>
        <a:fillRef idx="0">
          <a:scrgbClr r="0" g="0" b="0"/>
        </a:fillRef>
        <a:effectRef idx="0">
          <a:scrgbClr r="0" g="0" b="0"/>
        </a:effectRef>
        <a:fontRef idx="minor"/>
      </dsp:style>
    </dsp:sp>
    <dsp:sp modelId="{22760B33-9DF5-441A-A711-F6C6001D1444}">
      <dsp:nvSpPr>
        <dsp:cNvPr id="0" name=""/>
        <dsp:cNvSpPr/>
      </dsp:nvSpPr>
      <dsp:spPr>
        <a:xfrm>
          <a:off x="6797908" y="2453535"/>
          <a:ext cx="528111" cy="52811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011BC2-B702-430E-9D77-BA0F31B9D70A}">
      <dsp:nvSpPr>
        <dsp:cNvPr id="0" name=""/>
        <dsp:cNvSpPr/>
      </dsp:nvSpPr>
      <dsp:spPr>
        <a:xfrm rot="17700000">
          <a:off x="6172432" y="3188583"/>
          <a:ext cx="1094095" cy="52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US" sz="1400" kern="1200"/>
            <a:t>OAL Review</a:t>
          </a:r>
          <a:endParaRPr lang="en-US" sz="1400" kern="1200" dirty="0"/>
        </a:p>
      </dsp:txBody>
      <dsp:txXfrm>
        <a:off x="6172432" y="3188583"/>
        <a:ext cx="1094095" cy="527531"/>
      </dsp:txXfrm>
    </dsp:sp>
    <dsp:sp modelId="{A073B153-BB30-4544-A7C7-2134EAF5BC2C}">
      <dsp:nvSpPr>
        <dsp:cNvPr id="0" name=""/>
        <dsp:cNvSpPr/>
      </dsp:nvSpPr>
      <dsp:spPr>
        <a:xfrm rot="17700000">
          <a:off x="6857400" y="1719067"/>
          <a:ext cx="1094095" cy="527531"/>
        </a:xfrm>
        <a:prstGeom prst="rect">
          <a:avLst/>
        </a:prstGeom>
        <a:noFill/>
        <a:ln>
          <a:noFill/>
        </a:ln>
        <a:effectLst/>
      </dsp:spPr>
      <dsp:style>
        <a:lnRef idx="0">
          <a:scrgbClr r="0" g="0" b="0"/>
        </a:lnRef>
        <a:fillRef idx="0">
          <a:scrgbClr r="0" g="0" b="0"/>
        </a:fillRef>
        <a:effectRef idx="0">
          <a:scrgbClr r="0" g="0" b="0"/>
        </a:effectRef>
        <a:fontRef idx="minor"/>
      </dsp:style>
    </dsp:sp>
    <dsp:sp modelId="{F36C6EBE-C6CF-4ECE-BF60-0EC72EBC19A7}">
      <dsp:nvSpPr>
        <dsp:cNvPr id="0" name=""/>
        <dsp:cNvSpPr/>
      </dsp:nvSpPr>
      <dsp:spPr>
        <a:xfrm>
          <a:off x="7402575" y="2453535"/>
          <a:ext cx="528111" cy="52811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B13327-3422-414D-9AD4-1E14C13D496A}">
      <dsp:nvSpPr>
        <dsp:cNvPr id="0" name=""/>
        <dsp:cNvSpPr/>
      </dsp:nvSpPr>
      <dsp:spPr>
        <a:xfrm rot="17700000">
          <a:off x="6777099" y="3188583"/>
          <a:ext cx="1094095" cy="52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US" sz="1400" kern="1200"/>
            <a:t>Regulations Filed</a:t>
          </a:r>
          <a:endParaRPr lang="en-US" sz="1400" kern="1200" dirty="0"/>
        </a:p>
      </dsp:txBody>
      <dsp:txXfrm>
        <a:off x="6777099" y="3188583"/>
        <a:ext cx="1094095" cy="527531"/>
      </dsp:txXfrm>
    </dsp:sp>
    <dsp:sp modelId="{B116F565-C3AE-4262-926F-A0DBA7930815}">
      <dsp:nvSpPr>
        <dsp:cNvPr id="0" name=""/>
        <dsp:cNvSpPr/>
      </dsp:nvSpPr>
      <dsp:spPr>
        <a:xfrm rot="17700000">
          <a:off x="7462068" y="1719067"/>
          <a:ext cx="1094095" cy="527531"/>
        </a:xfrm>
        <a:prstGeom prst="rect">
          <a:avLst/>
        </a:prstGeom>
        <a:noFill/>
        <a:ln>
          <a:noFill/>
        </a:ln>
        <a:effectLst/>
      </dsp:spPr>
      <dsp:style>
        <a:lnRef idx="0">
          <a:scrgbClr r="0" g="0" b="0"/>
        </a:lnRef>
        <a:fillRef idx="0">
          <a:scrgbClr r="0" g="0" b="0"/>
        </a:fillRef>
        <a:effectRef idx="0">
          <a:scrgbClr r="0" g="0" b="0"/>
        </a:effectRef>
        <a:fontRef idx="minor"/>
      </dsp:style>
    </dsp:sp>
    <dsp:sp modelId="{B7404B18-FE93-4F30-A501-63582F0C119B}">
      <dsp:nvSpPr>
        <dsp:cNvPr id="0" name=""/>
        <dsp:cNvSpPr/>
      </dsp:nvSpPr>
      <dsp:spPr>
        <a:xfrm>
          <a:off x="8007324" y="2208875"/>
          <a:ext cx="1017432" cy="1017432"/>
        </a:xfrm>
        <a:prstGeom prst="donut">
          <a:avLst>
            <a:gd name="adj" fmla="val 2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8A8CBA-4ECB-45F5-904B-B1DB0740B476}">
      <dsp:nvSpPr>
        <dsp:cNvPr id="0" name=""/>
        <dsp:cNvSpPr/>
      </dsp:nvSpPr>
      <dsp:spPr>
        <a:xfrm rot="17700000">
          <a:off x="8365821" y="1379460"/>
          <a:ext cx="1264781" cy="609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en-US" sz="1400" kern="1200"/>
            <a:t>Regulation Effective</a:t>
          </a:r>
          <a:endParaRPr lang="en-US" sz="1400" kern="1200" dirty="0"/>
        </a:p>
      </dsp:txBody>
      <dsp:txXfrm>
        <a:off x="8365821" y="1379460"/>
        <a:ext cx="1264781" cy="6095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5ACB3-1160-4CD3-B846-A51169C46421}">
      <dsp:nvSpPr>
        <dsp:cNvPr id="0" name=""/>
        <dsp:cNvSpPr/>
      </dsp:nvSpPr>
      <dsp:spPr>
        <a:xfrm>
          <a:off x="738680" y="0"/>
          <a:ext cx="8067039" cy="50418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3F5BA3-1FE9-44B2-8AC3-232FA9E110B7}">
      <dsp:nvSpPr>
        <dsp:cNvPr id="0" name=""/>
        <dsp:cNvSpPr/>
      </dsp:nvSpPr>
      <dsp:spPr>
        <a:xfrm>
          <a:off x="1533283" y="3749156"/>
          <a:ext cx="185541" cy="18554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567B03-A453-4C9F-8AF6-C3AA86570368}">
      <dsp:nvSpPr>
        <dsp:cNvPr id="0" name=""/>
        <dsp:cNvSpPr/>
      </dsp:nvSpPr>
      <dsp:spPr>
        <a:xfrm>
          <a:off x="1626054" y="3841927"/>
          <a:ext cx="1056782" cy="1199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15" tIns="0" rIns="0" bIns="0" numCol="1" spcCol="1270" anchor="t" anchorCtr="0">
          <a:noAutofit/>
        </a:bodyPr>
        <a:lstStyle/>
        <a:p>
          <a:pPr marL="0" lvl="0" indent="0" algn="l" defTabSz="622300">
            <a:lnSpc>
              <a:spcPct val="90000"/>
            </a:lnSpc>
            <a:spcBef>
              <a:spcPct val="0"/>
            </a:spcBef>
            <a:spcAft>
              <a:spcPct val="35000"/>
            </a:spcAft>
            <a:buNone/>
          </a:pPr>
          <a:r>
            <a:rPr lang="en-US" sz="1400" kern="1200" dirty="0"/>
            <a:t>May Workshop/Discussion of Rule Plead</a:t>
          </a:r>
        </a:p>
      </dsp:txBody>
      <dsp:txXfrm>
        <a:off x="1626054" y="3841927"/>
        <a:ext cx="1056782" cy="1199972"/>
      </dsp:txXfrm>
    </dsp:sp>
    <dsp:sp modelId="{AEB79331-FF54-41DD-895C-E35CB0587460}">
      <dsp:nvSpPr>
        <dsp:cNvPr id="0" name=""/>
        <dsp:cNvSpPr/>
      </dsp:nvSpPr>
      <dsp:spPr>
        <a:xfrm>
          <a:off x="2537630" y="2784137"/>
          <a:ext cx="290413" cy="29041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B7E2E-A79A-4D21-827C-7F944791A50A}">
      <dsp:nvSpPr>
        <dsp:cNvPr id="0" name=""/>
        <dsp:cNvSpPr/>
      </dsp:nvSpPr>
      <dsp:spPr>
        <a:xfrm>
          <a:off x="2682837" y="2929343"/>
          <a:ext cx="1339128" cy="211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884" tIns="0" rIns="0" bIns="0" numCol="1" spcCol="1270" anchor="t" anchorCtr="0">
          <a:noAutofit/>
        </a:bodyPr>
        <a:lstStyle/>
        <a:p>
          <a:pPr marL="0" lvl="0" indent="0" algn="l" defTabSz="622300">
            <a:lnSpc>
              <a:spcPct val="90000"/>
            </a:lnSpc>
            <a:spcBef>
              <a:spcPct val="0"/>
            </a:spcBef>
            <a:spcAft>
              <a:spcPct val="35000"/>
            </a:spcAft>
            <a:buNone/>
          </a:pPr>
          <a:r>
            <a:rPr lang="en-US" sz="1400" kern="1200"/>
            <a:t>Board Approves Draft Rule Text and ISOR</a:t>
          </a:r>
          <a:endParaRPr lang="en-US" sz="1400" kern="1200" dirty="0"/>
        </a:p>
      </dsp:txBody>
      <dsp:txXfrm>
        <a:off x="2682837" y="2929343"/>
        <a:ext cx="1339128" cy="2112556"/>
      </dsp:txXfrm>
    </dsp:sp>
    <dsp:sp modelId="{8F7CD2CA-EB16-4015-B3CC-03F9AD812E45}">
      <dsp:nvSpPr>
        <dsp:cNvPr id="0" name=""/>
        <dsp:cNvSpPr/>
      </dsp:nvSpPr>
      <dsp:spPr>
        <a:xfrm>
          <a:off x="3828356" y="2014743"/>
          <a:ext cx="387217" cy="38721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EBC64F-BEC6-4D1B-86E5-385433EEBD05}">
      <dsp:nvSpPr>
        <dsp:cNvPr id="0" name=""/>
        <dsp:cNvSpPr/>
      </dsp:nvSpPr>
      <dsp:spPr>
        <a:xfrm>
          <a:off x="4021965" y="2208352"/>
          <a:ext cx="1556938" cy="2833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179" tIns="0" rIns="0" bIns="0" numCol="1" spcCol="1270" anchor="t" anchorCtr="0">
          <a:noAutofit/>
        </a:bodyPr>
        <a:lstStyle/>
        <a:p>
          <a:pPr marL="0" lvl="0" indent="0" algn="l" defTabSz="622300">
            <a:lnSpc>
              <a:spcPct val="90000"/>
            </a:lnSpc>
            <a:spcBef>
              <a:spcPct val="0"/>
            </a:spcBef>
            <a:spcAft>
              <a:spcPct val="35000"/>
            </a:spcAft>
            <a:buNone/>
          </a:pPr>
          <a:r>
            <a:rPr lang="en-US" sz="1400" kern="1200" dirty="0"/>
            <a:t>Public Comment Period</a:t>
          </a:r>
        </a:p>
      </dsp:txBody>
      <dsp:txXfrm>
        <a:off x="4021965" y="2208352"/>
        <a:ext cx="1556938" cy="2833547"/>
      </dsp:txXfrm>
    </dsp:sp>
    <dsp:sp modelId="{1EEFC303-DCA3-4769-B9EC-740BC03E14C2}">
      <dsp:nvSpPr>
        <dsp:cNvPr id="0" name=""/>
        <dsp:cNvSpPr/>
      </dsp:nvSpPr>
      <dsp:spPr>
        <a:xfrm>
          <a:off x="5328826" y="1413748"/>
          <a:ext cx="500156" cy="50015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E964B2-C53B-440C-B160-BED0D7F653E8}">
      <dsp:nvSpPr>
        <dsp:cNvPr id="0" name=""/>
        <dsp:cNvSpPr/>
      </dsp:nvSpPr>
      <dsp:spPr>
        <a:xfrm>
          <a:off x="5578904" y="1663827"/>
          <a:ext cx="1613408" cy="3378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5023" tIns="0" rIns="0" bIns="0" numCol="1" spcCol="1270" anchor="t" anchorCtr="0">
          <a:noAutofit/>
        </a:bodyPr>
        <a:lstStyle/>
        <a:p>
          <a:pPr marL="0" lvl="0" indent="0" algn="l" defTabSz="622300">
            <a:lnSpc>
              <a:spcPct val="90000"/>
            </a:lnSpc>
            <a:spcBef>
              <a:spcPct val="0"/>
            </a:spcBef>
            <a:spcAft>
              <a:spcPct val="35000"/>
            </a:spcAft>
            <a:buNone/>
          </a:pPr>
          <a:r>
            <a:rPr lang="en-US" sz="1400" kern="1200"/>
            <a:t>Public Hearing</a:t>
          </a:r>
          <a:endParaRPr lang="en-US" sz="1400" kern="1200" dirty="0"/>
        </a:p>
      </dsp:txBody>
      <dsp:txXfrm>
        <a:off x="5578904" y="1663827"/>
        <a:ext cx="1613408" cy="3378073"/>
      </dsp:txXfrm>
    </dsp:sp>
    <dsp:sp modelId="{195991DA-7BEA-4BB0-B219-9A4E07E01E69}">
      <dsp:nvSpPr>
        <dsp:cNvPr id="0" name=""/>
        <dsp:cNvSpPr/>
      </dsp:nvSpPr>
      <dsp:spPr>
        <a:xfrm>
          <a:off x="6873664" y="1012413"/>
          <a:ext cx="637296" cy="63729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3D6003-F907-47F9-AAB9-DCD0615BDF9B}">
      <dsp:nvSpPr>
        <dsp:cNvPr id="0" name=""/>
        <dsp:cNvSpPr/>
      </dsp:nvSpPr>
      <dsp:spPr>
        <a:xfrm>
          <a:off x="7192312" y="1331061"/>
          <a:ext cx="1613408" cy="3710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7690" tIns="0" rIns="0" bIns="0" numCol="1" spcCol="1270" anchor="t" anchorCtr="0">
          <a:noAutofit/>
        </a:bodyPr>
        <a:lstStyle/>
        <a:p>
          <a:pPr marL="0" lvl="0" indent="0" algn="l" defTabSz="622300">
            <a:lnSpc>
              <a:spcPct val="90000"/>
            </a:lnSpc>
            <a:spcBef>
              <a:spcPct val="0"/>
            </a:spcBef>
            <a:spcAft>
              <a:spcPct val="35000"/>
            </a:spcAft>
            <a:buNone/>
          </a:pPr>
          <a:r>
            <a:rPr lang="en-US" sz="1400" kern="1200" dirty="0"/>
            <a:t>Board Responds to Comments</a:t>
          </a:r>
        </a:p>
      </dsp:txBody>
      <dsp:txXfrm>
        <a:off x="7192312" y="1331061"/>
        <a:ext cx="1613408" cy="371083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7A9A6-82ED-4983-8A0D-729CED70DD59}" type="datetimeFigureOut">
              <a:rPr lang="en-US" smtClean="0"/>
              <a:t>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F19C1-211F-4674-9B54-E626FCFFF689}" type="slidenum">
              <a:rPr lang="en-US" smtClean="0"/>
              <a:t>‹#›</a:t>
            </a:fld>
            <a:endParaRPr lang="en-US"/>
          </a:p>
        </p:txBody>
      </p:sp>
    </p:spTree>
    <p:extLst>
      <p:ext uri="{BB962C8B-B14F-4D97-AF65-F5344CB8AC3E}">
        <p14:creationId xmlns:p14="http://schemas.microsoft.com/office/powerpoint/2010/main" val="2505498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F19C1-211F-4674-9B54-E626FCFFF689}" type="slidenum">
              <a:rPr lang="en-US" smtClean="0"/>
              <a:t>24</a:t>
            </a:fld>
            <a:endParaRPr lang="en-US"/>
          </a:p>
        </p:txBody>
      </p:sp>
    </p:spTree>
    <p:extLst>
      <p:ext uri="{BB962C8B-B14F-4D97-AF65-F5344CB8AC3E}">
        <p14:creationId xmlns:p14="http://schemas.microsoft.com/office/powerpoint/2010/main" val="1639742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2D38-9638-7F6A-B297-255D2B4E1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772E2-E709-CF37-F6BB-B8195A55E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2C6A5-DFA9-AF3D-06BE-53A58B5034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7F3144-D6F0-12B3-8D1F-10915CF7DE18}"/>
              </a:ext>
            </a:extLst>
          </p:cNvPr>
          <p:cNvSpPr>
            <a:spLocks noGrp="1"/>
          </p:cNvSpPr>
          <p:nvPr>
            <p:ph type="sldNum" sz="quarter" idx="5"/>
          </p:nvPr>
        </p:nvSpPr>
        <p:spPr/>
        <p:txBody>
          <a:bodyPr/>
          <a:lstStyle/>
          <a:p>
            <a:fld id="{442F19C1-211F-4674-9B54-E626FCFFF689}" type="slidenum">
              <a:rPr lang="en-US" smtClean="0"/>
              <a:t>25</a:t>
            </a:fld>
            <a:endParaRPr lang="en-US"/>
          </a:p>
        </p:txBody>
      </p:sp>
    </p:spTree>
    <p:extLst>
      <p:ext uri="{BB962C8B-B14F-4D97-AF65-F5344CB8AC3E}">
        <p14:creationId xmlns:p14="http://schemas.microsoft.com/office/powerpoint/2010/main" val="271032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11424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4481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84109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47209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56735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57226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48185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04E684-10F4-4CC3-A0B9-F03AA7BE37CF}"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05435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04E684-10F4-4CC3-A0B9-F03AA7BE37CF}" type="datetimeFigureOut">
              <a:rPr lang="en-US" smtClean="0"/>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71400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04E684-10F4-4CC3-A0B9-F03AA7BE37CF}" type="datetimeFigureOut">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81717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4E684-10F4-4CC3-A0B9-F03AA7BE37CF}" type="datetimeFigureOut">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4692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60881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04E684-10F4-4CC3-A0B9-F03AA7BE37CF}"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53624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04E684-10F4-4CC3-A0B9-F03AA7BE37CF}"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05569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56058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86560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36390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72763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25023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16867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91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54400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14100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07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40624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5952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33702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5/9/2025</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23237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5/9/2025</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10201212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2" r:id="rId6"/>
    <p:sldLayoutId id="2147483727" r:id="rId7"/>
    <p:sldLayoutId id="2147483728" r:id="rId8"/>
    <p:sldLayoutId id="2147483729" r:id="rId9"/>
    <p:sldLayoutId id="2147483730" r:id="rId10"/>
    <p:sldLayoutId id="2147483731" r:id="rId11"/>
    <p:sldLayoutId id="2147483733"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04E684-10F4-4CC3-A0B9-F03AA7BE37CF}" type="datetimeFigureOut">
              <a:rPr lang="en-US" smtClean="0"/>
              <a:t>5/9/2025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70083989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14.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59B71-6D28-BD55-59BC-DE5E79977FC3}"/>
              </a:ext>
            </a:extLst>
          </p:cNvPr>
          <p:cNvSpPr>
            <a:spLocks noGrp="1"/>
          </p:cNvSpPr>
          <p:nvPr>
            <p:ph type="title"/>
          </p:nvPr>
        </p:nvSpPr>
        <p:spPr>
          <a:xfrm>
            <a:off x="685800" y="1536700"/>
            <a:ext cx="8280399" cy="1682724"/>
          </a:xfrm>
          <a:solidFill>
            <a:schemeClr val="accent1">
              <a:lumMod val="40000"/>
              <a:lumOff val="60000"/>
            </a:schemeClr>
          </a:solidFill>
        </p:spPr>
        <p:txBody>
          <a:bodyPr vert="horz" lIns="91440" tIns="45720" rIns="91440" bIns="45720" rtlCol="0" anchor="b">
            <a:normAutofit fontScale="90000"/>
          </a:bodyPr>
          <a:lstStyle/>
          <a:p>
            <a:pPr algn="r"/>
            <a:r>
              <a:rPr lang="en-US" sz="5400" dirty="0">
                <a:solidFill>
                  <a:schemeClr val="accent2">
                    <a:lumMod val="50000"/>
                  </a:schemeClr>
                </a:solidFill>
              </a:rPr>
              <a:t>Ember Resistant Zone Zero Overview of Draft Rule Plead</a:t>
            </a:r>
          </a:p>
        </p:txBody>
      </p:sp>
      <p:sp>
        <p:nvSpPr>
          <p:cNvPr id="46" name="Title 1">
            <a:extLst>
              <a:ext uri="{FF2B5EF4-FFF2-40B4-BE49-F238E27FC236}">
                <a16:creationId xmlns:a16="http://schemas.microsoft.com/office/drawing/2014/main" id="{A237C100-3091-CBD0-B284-FCC46BA177F8}"/>
              </a:ext>
            </a:extLst>
          </p:cNvPr>
          <p:cNvSpPr txBox="1">
            <a:spLocks/>
          </p:cNvSpPr>
          <p:nvPr/>
        </p:nvSpPr>
        <p:spPr>
          <a:xfrm>
            <a:off x="6299200" y="4953000"/>
            <a:ext cx="2666999" cy="647700"/>
          </a:xfrm>
          <a:prstGeom prst="rect">
            <a:avLst/>
          </a:prstGeom>
          <a:solidFill>
            <a:schemeClr val="bg1"/>
          </a:solidFill>
        </p:spPr>
        <p:txBody>
          <a:bodyPr vert="horz" lIns="91440" tIns="45720" rIns="91440" bIns="45720" rtlCol="0" anchor="b">
            <a:normAutofit fontScale="6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5400" dirty="0">
                <a:solidFill>
                  <a:schemeClr val="accent2">
                    <a:lumMod val="50000"/>
                  </a:schemeClr>
                </a:solidFill>
              </a:rPr>
              <a:t>May 12, 2025</a:t>
            </a:r>
          </a:p>
        </p:txBody>
      </p:sp>
    </p:spTree>
    <p:extLst>
      <p:ext uri="{BB962C8B-B14F-4D97-AF65-F5344CB8AC3E}">
        <p14:creationId xmlns:p14="http://schemas.microsoft.com/office/powerpoint/2010/main" val="3183628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173A1-71AE-591C-5403-718DB48EE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15BBC-8A1C-4C9C-1FD2-5A4833B97A92}"/>
              </a:ext>
            </a:extLst>
          </p:cNvPr>
          <p:cNvSpPr>
            <a:spLocks noGrp="1"/>
          </p:cNvSpPr>
          <p:nvPr>
            <p:ph type="title"/>
          </p:nvPr>
        </p:nvSpPr>
        <p:spPr/>
        <p:txBody>
          <a:bodyPr/>
          <a:lstStyle/>
          <a:p>
            <a:r>
              <a:rPr lang="en-US" sz="3600" dirty="0">
                <a:effectLst/>
                <a:latin typeface="Arial" panose="020B0604020202020204" pitchFamily="34" charset="0"/>
                <a:ea typeface="Calibri" panose="020F0502020204030204" pitchFamily="34" charset="0"/>
                <a:cs typeface="Arial" panose="020B0604020202020204" pitchFamily="34" charset="0"/>
              </a:rPr>
              <a:t>From the General Guidelines for Creating Defensible Space, February 8, 2006</a:t>
            </a:r>
            <a:endParaRPr lang="en-US" dirty="0"/>
          </a:p>
        </p:txBody>
      </p:sp>
      <p:sp>
        <p:nvSpPr>
          <p:cNvPr id="3" name="Content Placeholder 2">
            <a:extLst>
              <a:ext uri="{FF2B5EF4-FFF2-40B4-BE49-F238E27FC236}">
                <a16:creationId xmlns:a16="http://schemas.microsoft.com/office/drawing/2014/main" id="{60CFD141-CDEF-88FF-289A-A62E61F77854}"/>
              </a:ext>
            </a:extLst>
          </p:cNvPr>
          <p:cNvSpPr>
            <a:spLocks noGrp="1"/>
          </p:cNvSpPr>
          <p:nvPr>
            <p:ph idx="1"/>
          </p:nvPr>
        </p:nvSpPr>
        <p:spPr/>
        <p:txBody>
          <a:bodyPr>
            <a:noAutofit/>
          </a:bodyPr>
          <a:lstStyle/>
          <a:p>
            <a:r>
              <a:rPr lang="en-US" sz="2400" dirty="0"/>
              <a:t>1. Single specimens of trees or other vegetation may be retained provided they are well spaced, well-pruned, and create a condition that avoids spread of fire to other vegetation or to a building or structure. </a:t>
            </a:r>
          </a:p>
        </p:txBody>
      </p:sp>
    </p:spTree>
    <p:extLst>
      <p:ext uri="{BB962C8B-B14F-4D97-AF65-F5344CB8AC3E}">
        <p14:creationId xmlns:p14="http://schemas.microsoft.com/office/powerpoint/2010/main" val="2183297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8D891-1696-A550-0C7C-DDA344ED5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87D4E-54DB-E722-B125-035D267F0F04}"/>
              </a:ext>
            </a:extLst>
          </p:cNvPr>
          <p:cNvSpPr>
            <a:spLocks noGrp="1"/>
          </p:cNvSpPr>
          <p:nvPr>
            <p:ph type="title"/>
          </p:nvPr>
        </p:nvSpPr>
        <p:spPr/>
        <p:txBody>
          <a:bodyPr/>
          <a:lstStyle/>
          <a:p>
            <a:r>
              <a:rPr lang="en-US" sz="3600" dirty="0">
                <a:effectLst/>
                <a:latin typeface="Arial" panose="020B0604020202020204" pitchFamily="34" charset="0"/>
                <a:ea typeface="Calibri" panose="020F0502020204030204" pitchFamily="34" charset="0"/>
                <a:cs typeface="Arial" panose="020B0604020202020204" pitchFamily="34" charset="0"/>
              </a:rPr>
              <a:t>From the General Guidelines for Creating Defensible Space, February 8, 2006</a:t>
            </a:r>
            <a:endParaRPr lang="en-US" dirty="0"/>
          </a:p>
        </p:txBody>
      </p:sp>
      <p:sp>
        <p:nvSpPr>
          <p:cNvPr id="3" name="Content Placeholder 2">
            <a:extLst>
              <a:ext uri="{FF2B5EF4-FFF2-40B4-BE49-F238E27FC236}">
                <a16:creationId xmlns:a16="http://schemas.microsoft.com/office/drawing/2014/main" id="{AFD69074-487B-1BC5-B3CD-6B02BA36B226}"/>
              </a:ext>
            </a:extLst>
          </p:cNvPr>
          <p:cNvSpPr>
            <a:spLocks noGrp="1"/>
          </p:cNvSpPr>
          <p:nvPr>
            <p:ph idx="1"/>
          </p:nvPr>
        </p:nvSpPr>
        <p:spPr/>
        <p:txBody>
          <a:bodyPr>
            <a:noAutofit/>
          </a:bodyPr>
          <a:lstStyle/>
          <a:p>
            <a:r>
              <a:rPr lang="en-US" sz="2400" dirty="0"/>
              <a:t>2. Dead and dying woody surface fuels and aerial fuels within the Reduced Fuel Zone shall be removed. Loose surface litter, normally consisting of fallen leaves or needles, twigs, bark, cones, and small branches, shall be permitted to a depth of 3 inches. </a:t>
            </a:r>
            <a:r>
              <a:rPr lang="en-US" sz="2400" b="1" dirty="0"/>
              <a:t>This guideline is primarily intended to eliminate trees, bushes, shrubs and surface debris that are completely dead or with substantial amounts of dead branches or leaves/needles that would readily burn. </a:t>
            </a:r>
          </a:p>
        </p:txBody>
      </p:sp>
    </p:spTree>
    <p:extLst>
      <p:ext uri="{BB962C8B-B14F-4D97-AF65-F5344CB8AC3E}">
        <p14:creationId xmlns:p14="http://schemas.microsoft.com/office/powerpoint/2010/main" val="249379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83D16-8B2D-2115-410B-B3AD9F2FBB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DB75F-03FA-6176-2572-2FCB6EBA77F4}"/>
              </a:ext>
            </a:extLst>
          </p:cNvPr>
          <p:cNvSpPr>
            <a:spLocks noGrp="1"/>
          </p:cNvSpPr>
          <p:nvPr>
            <p:ph type="title"/>
          </p:nvPr>
        </p:nvSpPr>
        <p:spPr/>
        <p:txBody>
          <a:bodyPr/>
          <a:lstStyle/>
          <a:p>
            <a:r>
              <a:rPr lang="en-US" sz="3600" dirty="0">
                <a:effectLst/>
                <a:latin typeface="Arial" panose="020B0604020202020204" pitchFamily="34" charset="0"/>
                <a:ea typeface="Calibri" panose="020F0502020204030204" pitchFamily="34" charset="0"/>
                <a:cs typeface="Arial" panose="020B0604020202020204" pitchFamily="34" charset="0"/>
              </a:rPr>
              <a:t>From the General Guidelines for Creating Defensible Space, February 8, 2006</a:t>
            </a:r>
            <a:endParaRPr lang="en-US" dirty="0"/>
          </a:p>
        </p:txBody>
      </p:sp>
      <p:sp>
        <p:nvSpPr>
          <p:cNvPr id="3" name="Content Placeholder 2">
            <a:extLst>
              <a:ext uri="{FF2B5EF4-FFF2-40B4-BE49-F238E27FC236}">
                <a16:creationId xmlns:a16="http://schemas.microsoft.com/office/drawing/2014/main" id="{261466AC-58D0-4FF3-598D-E5EA445D224C}"/>
              </a:ext>
            </a:extLst>
          </p:cNvPr>
          <p:cNvSpPr>
            <a:spLocks noGrp="1"/>
          </p:cNvSpPr>
          <p:nvPr>
            <p:ph idx="1"/>
          </p:nvPr>
        </p:nvSpPr>
        <p:spPr/>
        <p:txBody>
          <a:bodyPr>
            <a:noAutofit/>
          </a:bodyPr>
          <a:lstStyle/>
          <a:p>
            <a:r>
              <a:rPr lang="en-US" sz="2400" dirty="0"/>
              <a:t>3. Down logs or stumps anywhere within 100 feet from the building or structure, when embedded in the soil, may be retained when isolated from other vegetation. Occasional (approximately one per acre) standing dead trees (snags) that are well-space from other vegetation and which will not fall on buildings or structures or on roadways/driveways may be retained. </a:t>
            </a:r>
          </a:p>
        </p:txBody>
      </p:sp>
    </p:spTree>
    <p:extLst>
      <p:ext uri="{BB962C8B-B14F-4D97-AF65-F5344CB8AC3E}">
        <p14:creationId xmlns:p14="http://schemas.microsoft.com/office/powerpoint/2010/main" val="4093426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44EAA-91A6-018F-22EF-DFB3DC261B71}"/>
              </a:ext>
            </a:extLst>
          </p:cNvPr>
          <p:cNvSpPr>
            <a:spLocks noGrp="1"/>
          </p:cNvSpPr>
          <p:nvPr>
            <p:ph type="title"/>
          </p:nvPr>
        </p:nvSpPr>
        <p:spPr/>
        <p:txBody>
          <a:bodyPr/>
          <a:lstStyle/>
          <a:p>
            <a:r>
              <a:rPr lang="en-US" sz="3600" dirty="0">
                <a:effectLst/>
                <a:latin typeface="Arial" panose="020B0604020202020204" pitchFamily="34" charset="0"/>
                <a:ea typeface="Calibri" panose="020F0502020204030204" pitchFamily="34" charset="0"/>
                <a:cs typeface="Arial" panose="020B0604020202020204" pitchFamily="34" charset="0"/>
              </a:rPr>
              <a:t>From the General Guidelines for Creating Defensible Space, February 8, 2006, </a:t>
            </a:r>
            <a:endParaRPr lang="en-US" dirty="0"/>
          </a:p>
        </p:txBody>
      </p:sp>
      <p:sp>
        <p:nvSpPr>
          <p:cNvPr id="3" name="Content Placeholder 2">
            <a:extLst>
              <a:ext uri="{FF2B5EF4-FFF2-40B4-BE49-F238E27FC236}">
                <a16:creationId xmlns:a16="http://schemas.microsoft.com/office/drawing/2014/main" id="{5ACFFAD0-5B7E-EB0A-4A08-045F994060B2}"/>
              </a:ext>
            </a:extLst>
          </p:cNvPr>
          <p:cNvSpPr>
            <a:spLocks noGrp="1"/>
          </p:cNvSpPr>
          <p:nvPr>
            <p:ph idx="1"/>
          </p:nvPr>
        </p:nvSpPr>
        <p:spPr/>
        <p:txBody>
          <a:bodyPr>
            <a:normAutofit/>
          </a:bodyPr>
          <a:lstStyle/>
          <a:p>
            <a:r>
              <a:rPr lang="en-US" sz="2400" dirty="0"/>
              <a:t>4. Within the Reduced Fuel Zone, one of the following fuel treatments (4a. or 4b.) shall be implemented. Properties with greater fire hazards will require greater clearing treatments. Combinations of the methods may be acceptable under §1299(c) as long as the intent of these guidelines is met:</a:t>
            </a:r>
          </a:p>
        </p:txBody>
      </p:sp>
    </p:spTree>
    <p:extLst>
      <p:ext uri="{BB962C8B-B14F-4D97-AF65-F5344CB8AC3E}">
        <p14:creationId xmlns:p14="http://schemas.microsoft.com/office/powerpoint/2010/main" val="322115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490F9-18D2-683D-6641-488030556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58323-BC71-640B-717D-EC7648131241}"/>
              </a:ext>
            </a:extLst>
          </p:cNvPr>
          <p:cNvSpPr>
            <a:spLocks noGrp="1"/>
          </p:cNvSpPr>
          <p:nvPr>
            <p:ph type="title"/>
          </p:nvPr>
        </p:nvSpPr>
        <p:spPr/>
        <p:txBody>
          <a:bodyPr/>
          <a:lstStyle/>
          <a:p>
            <a:r>
              <a:rPr lang="en-US" sz="3600" dirty="0">
                <a:effectLst/>
                <a:latin typeface="Arial" panose="020B0604020202020204" pitchFamily="34" charset="0"/>
                <a:ea typeface="Calibri" panose="020F0502020204030204" pitchFamily="34" charset="0"/>
                <a:cs typeface="Arial" panose="020B0604020202020204" pitchFamily="34" charset="0"/>
              </a:rPr>
              <a:t>From the General Guidelines for Creating Defensible Space, February 8, 2006, </a:t>
            </a:r>
            <a:endParaRPr lang="en-US" dirty="0"/>
          </a:p>
        </p:txBody>
      </p:sp>
      <p:sp>
        <p:nvSpPr>
          <p:cNvPr id="3" name="Content Placeholder 2">
            <a:extLst>
              <a:ext uri="{FF2B5EF4-FFF2-40B4-BE49-F238E27FC236}">
                <a16:creationId xmlns:a16="http://schemas.microsoft.com/office/drawing/2014/main" id="{74AB5B35-0576-6F2C-7367-3418F9E4E572}"/>
              </a:ext>
            </a:extLst>
          </p:cNvPr>
          <p:cNvSpPr>
            <a:spLocks noGrp="1"/>
          </p:cNvSpPr>
          <p:nvPr>
            <p:ph idx="1"/>
          </p:nvPr>
        </p:nvSpPr>
        <p:spPr/>
        <p:txBody>
          <a:bodyPr>
            <a:normAutofit/>
          </a:bodyPr>
          <a:lstStyle/>
          <a:p>
            <a:r>
              <a:rPr lang="en-US" sz="2400" dirty="0"/>
              <a:t>4. Within the Reduced Fuel Zone, one of the following fuel treatments (4a. or 4b.) shall be implemented. Properties with greater fire hazards will require greater clearing treatments. Combinations of the methods may be acceptable under §1299(c) as long as the intent of these guidelines is met:</a:t>
            </a:r>
          </a:p>
        </p:txBody>
      </p:sp>
    </p:spTree>
    <p:extLst>
      <p:ext uri="{BB962C8B-B14F-4D97-AF65-F5344CB8AC3E}">
        <p14:creationId xmlns:p14="http://schemas.microsoft.com/office/powerpoint/2010/main" val="3416898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FA2DF-5058-B3E3-D1B9-13363EE603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AF8CA-7DE4-2767-6043-17FFD64CBD28}"/>
              </a:ext>
            </a:extLst>
          </p:cNvPr>
          <p:cNvSpPr>
            <a:spLocks noGrp="1"/>
          </p:cNvSpPr>
          <p:nvPr>
            <p:ph type="title"/>
          </p:nvPr>
        </p:nvSpPr>
        <p:spPr>
          <a:xfrm>
            <a:off x="677334" y="609600"/>
            <a:ext cx="8596668" cy="1892968"/>
          </a:xfrm>
        </p:spPr>
        <p:txBody>
          <a:bodyPr>
            <a:normAutofit/>
          </a:bodyPr>
          <a:lstStyle/>
          <a:p>
            <a:r>
              <a:rPr lang="en-US" sz="3600" dirty="0">
                <a:effectLst/>
                <a:latin typeface="Arial" panose="020B0604020202020204" pitchFamily="34" charset="0"/>
                <a:ea typeface="Calibri" panose="020F0502020204030204" pitchFamily="34" charset="0"/>
                <a:cs typeface="Arial" panose="020B0604020202020204" pitchFamily="34" charset="0"/>
              </a:rPr>
              <a:t>From the General Guidelines for Creating Defensible Space, February 8, 2006, </a:t>
            </a:r>
            <a:br>
              <a:rPr lang="en-US" sz="3600" dirty="0">
                <a:effectLst/>
                <a:latin typeface="Arial" panose="020B0604020202020204" pitchFamily="34" charset="0"/>
                <a:ea typeface="Calibri" panose="020F0502020204030204" pitchFamily="34" charset="0"/>
                <a:cs typeface="Arial" panose="020B0604020202020204" pitchFamily="34" charset="0"/>
              </a:rPr>
            </a:br>
            <a:r>
              <a:rPr lang="en-US" dirty="0"/>
              <a:t>4a. Reduced Fuel Zone: Fuel Separation</a:t>
            </a:r>
          </a:p>
        </p:txBody>
      </p:sp>
      <p:sp>
        <p:nvSpPr>
          <p:cNvPr id="3" name="Content Placeholder 2">
            <a:extLst>
              <a:ext uri="{FF2B5EF4-FFF2-40B4-BE49-F238E27FC236}">
                <a16:creationId xmlns:a16="http://schemas.microsoft.com/office/drawing/2014/main" id="{6946D1DB-C3DE-7958-8725-A2D4D5DC6813}"/>
              </a:ext>
            </a:extLst>
          </p:cNvPr>
          <p:cNvSpPr>
            <a:spLocks noGrp="1"/>
          </p:cNvSpPr>
          <p:nvPr>
            <p:ph idx="1"/>
          </p:nvPr>
        </p:nvSpPr>
        <p:spPr>
          <a:xfrm>
            <a:off x="677334" y="2579571"/>
            <a:ext cx="8596668" cy="3461791"/>
          </a:xfrm>
        </p:spPr>
        <p:txBody>
          <a:bodyPr>
            <a:normAutofit/>
          </a:bodyPr>
          <a:lstStyle/>
          <a:p>
            <a:r>
              <a:rPr lang="en-US" sz="2400" dirty="0"/>
              <a:t>Defines permitted distances between trees and shrubs</a:t>
            </a:r>
          </a:p>
          <a:p>
            <a:endParaRPr lang="en-US" sz="2400" dirty="0"/>
          </a:p>
        </p:txBody>
      </p:sp>
      <p:pic>
        <p:nvPicPr>
          <p:cNvPr id="5" name="Picture 4">
            <a:extLst>
              <a:ext uri="{FF2B5EF4-FFF2-40B4-BE49-F238E27FC236}">
                <a16:creationId xmlns:a16="http://schemas.microsoft.com/office/drawing/2014/main" id="{C80E19C6-8CD4-EABF-0188-1EB7B16A1598}"/>
              </a:ext>
            </a:extLst>
          </p:cNvPr>
          <p:cNvPicPr>
            <a:picLocks noChangeAspect="1"/>
          </p:cNvPicPr>
          <p:nvPr/>
        </p:nvPicPr>
        <p:blipFill>
          <a:blip r:embed="rId2"/>
          <a:stretch>
            <a:fillRect/>
          </a:stretch>
        </p:blipFill>
        <p:spPr>
          <a:xfrm>
            <a:off x="677334" y="3900593"/>
            <a:ext cx="8596668" cy="2637015"/>
          </a:xfrm>
          <a:prstGeom prst="rect">
            <a:avLst/>
          </a:prstGeom>
        </p:spPr>
      </p:pic>
    </p:spTree>
    <p:extLst>
      <p:ext uri="{BB962C8B-B14F-4D97-AF65-F5344CB8AC3E}">
        <p14:creationId xmlns:p14="http://schemas.microsoft.com/office/powerpoint/2010/main" val="3707077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C69EA-D17C-D499-73DE-BF63376E3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7B648B-7585-01FE-1B37-48CEFA0BCECE}"/>
              </a:ext>
            </a:extLst>
          </p:cNvPr>
          <p:cNvSpPr>
            <a:spLocks noGrp="1"/>
          </p:cNvSpPr>
          <p:nvPr>
            <p:ph type="title"/>
          </p:nvPr>
        </p:nvSpPr>
        <p:spPr>
          <a:xfrm>
            <a:off x="677334" y="609600"/>
            <a:ext cx="8596668" cy="1892968"/>
          </a:xfrm>
        </p:spPr>
        <p:txBody>
          <a:bodyPr>
            <a:normAutofit/>
          </a:bodyPr>
          <a:lstStyle/>
          <a:p>
            <a:r>
              <a:rPr lang="en-US" sz="3600" dirty="0">
                <a:effectLst/>
                <a:latin typeface="Arial" panose="020B0604020202020204" pitchFamily="34" charset="0"/>
                <a:ea typeface="Calibri" panose="020F0502020204030204" pitchFamily="34" charset="0"/>
                <a:cs typeface="Arial" panose="020B0604020202020204" pitchFamily="34" charset="0"/>
              </a:rPr>
              <a:t>From the General Guidelines for Creating Defensible Space, February 8, 2006, </a:t>
            </a:r>
            <a:br>
              <a:rPr lang="en-US" sz="3600" dirty="0">
                <a:effectLst/>
                <a:latin typeface="Arial" panose="020B0604020202020204" pitchFamily="34" charset="0"/>
                <a:ea typeface="Calibri" panose="020F0502020204030204" pitchFamily="34" charset="0"/>
                <a:cs typeface="Arial" panose="020B0604020202020204" pitchFamily="34" charset="0"/>
              </a:rPr>
            </a:br>
            <a:r>
              <a:rPr lang="en-US" dirty="0"/>
              <a:t>4a. Reduced Fuel Zone: Fuel Separation</a:t>
            </a:r>
          </a:p>
        </p:txBody>
      </p:sp>
      <p:sp>
        <p:nvSpPr>
          <p:cNvPr id="3" name="Content Placeholder 2">
            <a:extLst>
              <a:ext uri="{FF2B5EF4-FFF2-40B4-BE49-F238E27FC236}">
                <a16:creationId xmlns:a16="http://schemas.microsoft.com/office/drawing/2014/main" id="{61D86E1C-338C-A27B-1C2D-C19C6DED4AF1}"/>
              </a:ext>
            </a:extLst>
          </p:cNvPr>
          <p:cNvSpPr>
            <a:spLocks noGrp="1"/>
          </p:cNvSpPr>
          <p:nvPr>
            <p:ph idx="1"/>
          </p:nvPr>
        </p:nvSpPr>
        <p:spPr>
          <a:xfrm>
            <a:off x="677334" y="2579571"/>
            <a:ext cx="8596668" cy="3461791"/>
          </a:xfrm>
        </p:spPr>
        <p:txBody>
          <a:bodyPr>
            <a:normAutofit/>
          </a:bodyPr>
          <a:lstStyle/>
          <a:p>
            <a:r>
              <a:rPr lang="en-US" sz="2400" dirty="0"/>
              <a:t>Defines ladder fuel height</a:t>
            </a:r>
          </a:p>
          <a:p>
            <a:endParaRPr lang="en-US" sz="2400" dirty="0"/>
          </a:p>
        </p:txBody>
      </p:sp>
      <p:pic>
        <p:nvPicPr>
          <p:cNvPr id="6" name="Picture 5">
            <a:extLst>
              <a:ext uri="{FF2B5EF4-FFF2-40B4-BE49-F238E27FC236}">
                <a16:creationId xmlns:a16="http://schemas.microsoft.com/office/drawing/2014/main" id="{67F92FB0-29C1-413A-890E-EA79656926BE}"/>
              </a:ext>
            </a:extLst>
          </p:cNvPr>
          <p:cNvPicPr>
            <a:picLocks noChangeAspect="1"/>
          </p:cNvPicPr>
          <p:nvPr/>
        </p:nvPicPr>
        <p:blipFill>
          <a:blip r:embed="rId2"/>
          <a:stretch>
            <a:fillRect/>
          </a:stretch>
        </p:blipFill>
        <p:spPr>
          <a:xfrm>
            <a:off x="774784" y="3253339"/>
            <a:ext cx="7392021" cy="3207249"/>
          </a:xfrm>
          <a:prstGeom prst="rect">
            <a:avLst/>
          </a:prstGeom>
        </p:spPr>
      </p:pic>
    </p:spTree>
    <p:extLst>
      <p:ext uri="{BB962C8B-B14F-4D97-AF65-F5344CB8AC3E}">
        <p14:creationId xmlns:p14="http://schemas.microsoft.com/office/powerpoint/2010/main" val="4194085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E6EA8-C777-0924-9132-1AF2E259F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3E4E1-520B-21F6-2D73-7D3411BA6428}"/>
              </a:ext>
            </a:extLst>
          </p:cNvPr>
          <p:cNvSpPr>
            <a:spLocks noGrp="1"/>
          </p:cNvSpPr>
          <p:nvPr>
            <p:ph type="title"/>
          </p:nvPr>
        </p:nvSpPr>
        <p:spPr>
          <a:xfrm>
            <a:off x="677334" y="609600"/>
            <a:ext cx="8596668" cy="1892968"/>
          </a:xfrm>
        </p:spPr>
        <p:txBody>
          <a:bodyPr>
            <a:normAutofit/>
          </a:bodyPr>
          <a:lstStyle/>
          <a:p>
            <a:r>
              <a:rPr lang="en-US" sz="3600" dirty="0">
                <a:effectLst/>
                <a:latin typeface="Arial" panose="020B0604020202020204" pitchFamily="34" charset="0"/>
                <a:ea typeface="Calibri" panose="020F0502020204030204" pitchFamily="34" charset="0"/>
                <a:cs typeface="Arial" panose="020B0604020202020204" pitchFamily="34" charset="0"/>
              </a:rPr>
              <a:t>From the General Guidelines for Creating Defensible Space, February 8, 2006, </a:t>
            </a:r>
            <a:br>
              <a:rPr lang="en-US" sz="3600" dirty="0">
                <a:effectLst/>
                <a:latin typeface="Arial" panose="020B0604020202020204" pitchFamily="34" charset="0"/>
                <a:ea typeface="Calibri" panose="020F0502020204030204" pitchFamily="34" charset="0"/>
                <a:cs typeface="Arial" panose="020B0604020202020204" pitchFamily="34" charset="0"/>
              </a:rPr>
            </a:br>
            <a:r>
              <a:rPr lang="en-US" dirty="0"/>
              <a:t>4a. Reduced Fuel Zone: Fuel Separation</a:t>
            </a:r>
          </a:p>
        </p:txBody>
      </p:sp>
      <p:sp>
        <p:nvSpPr>
          <p:cNvPr id="3" name="Content Placeholder 2">
            <a:extLst>
              <a:ext uri="{FF2B5EF4-FFF2-40B4-BE49-F238E27FC236}">
                <a16:creationId xmlns:a16="http://schemas.microsoft.com/office/drawing/2014/main" id="{83D2EE4F-A72B-3572-88B2-45CC0600C6F4}"/>
              </a:ext>
            </a:extLst>
          </p:cNvPr>
          <p:cNvSpPr>
            <a:spLocks noGrp="1"/>
          </p:cNvSpPr>
          <p:nvPr>
            <p:ph idx="1"/>
          </p:nvPr>
        </p:nvSpPr>
        <p:spPr>
          <a:xfrm>
            <a:off x="677334" y="2579571"/>
            <a:ext cx="8596668" cy="3461791"/>
          </a:xfrm>
        </p:spPr>
        <p:txBody>
          <a:bodyPr>
            <a:normAutofit/>
          </a:bodyPr>
          <a:lstStyle/>
          <a:p>
            <a:endParaRPr lang="en-US" sz="2400" dirty="0"/>
          </a:p>
        </p:txBody>
      </p:sp>
      <p:pic>
        <p:nvPicPr>
          <p:cNvPr id="6" name="Picture 5">
            <a:extLst>
              <a:ext uri="{FF2B5EF4-FFF2-40B4-BE49-F238E27FC236}">
                <a16:creationId xmlns:a16="http://schemas.microsoft.com/office/drawing/2014/main" id="{03C66BAD-3256-AA67-7BD4-51D507024BC6}"/>
              </a:ext>
            </a:extLst>
          </p:cNvPr>
          <p:cNvPicPr>
            <a:picLocks noChangeAspect="1"/>
          </p:cNvPicPr>
          <p:nvPr/>
        </p:nvPicPr>
        <p:blipFill>
          <a:blip r:embed="rId2"/>
          <a:stretch>
            <a:fillRect/>
          </a:stretch>
        </p:blipFill>
        <p:spPr>
          <a:xfrm>
            <a:off x="492796" y="2502568"/>
            <a:ext cx="8599406" cy="4066956"/>
          </a:xfrm>
          <a:prstGeom prst="rect">
            <a:avLst/>
          </a:prstGeom>
        </p:spPr>
      </p:pic>
    </p:spTree>
    <p:extLst>
      <p:ext uri="{BB962C8B-B14F-4D97-AF65-F5344CB8AC3E}">
        <p14:creationId xmlns:p14="http://schemas.microsoft.com/office/powerpoint/2010/main" val="107512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D5A18-DED1-484F-CA86-99268B721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58064-53D3-CDDD-7D61-FAA07C4E9C76}"/>
              </a:ext>
            </a:extLst>
          </p:cNvPr>
          <p:cNvSpPr>
            <a:spLocks noGrp="1"/>
          </p:cNvSpPr>
          <p:nvPr>
            <p:ph type="title"/>
          </p:nvPr>
        </p:nvSpPr>
        <p:spPr>
          <a:xfrm>
            <a:off x="677334" y="609600"/>
            <a:ext cx="8596668" cy="1065196"/>
          </a:xfrm>
        </p:spPr>
        <p:txBody>
          <a:bodyPr>
            <a:normAutofit fontScale="90000"/>
          </a:bodyPr>
          <a:lstStyle/>
          <a:p>
            <a:r>
              <a:rPr lang="en-US" dirty="0"/>
              <a:t>4b. Reduced Fuel Zone: Defensible Space with Continuous Tree Canopy</a:t>
            </a:r>
          </a:p>
        </p:txBody>
      </p:sp>
      <p:sp>
        <p:nvSpPr>
          <p:cNvPr id="3" name="Content Placeholder 2">
            <a:extLst>
              <a:ext uri="{FF2B5EF4-FFF2-40B4-BE49-F238E27FC236}">
                <a16:creationId xmlns:a16="http://schemas.microsoft.com/office/drawing/2014/main" id="{F2568C16-8C2B-9057-5E2B-D410731000BC}"/>
              </a:ext>
            </a:extLst>
          </p:cNvPr>
          <p:cNvSpPr>
            <a:spLocks noGrp="1"/>
          </p:cNvSpPr>
          <p:nvPr>
            <p:ph idx="1"/>
          </p:nvPr>
        </p:nvSpPr>
        <p:spPr>
          <a:xfrm>
            <a:off x="677333" y="1819175"/>
            <a:ext cx="8870927" cy="4222187"/>
          </a:xfrm>
        </p:spPr>
        <p:txBody>
          <a:bodyPr>
            <a:noAutofit/>
          </a:bodyPr>
          <a:lstStyle/>
          <a:p>
            <a:pPr marL="0" indent="0">
              <a:buNone/>
            </a:pPr>
            <a:r>
              <a:rPr lang="en-US" sz="2400" dirty="0"/>
              <a:t>To achieve defensible space while retaining a stand of larger trees with a continuous tree canopy apply the following treatments: </a:t>
            </a:r>
          </a:p>
          <a:p>
            <a:pPr marL="0" indent="0">
              <a:buNone/>
            </a:pPr>
            <a:r>
              <a:rPr lang="en-US" sz="2400" dirty="0"/>
              <a:t>• Generally, remove all surface fuels greater than 4 inches in height. Single specimens of trees or other vegetation may be retained provided they are well-spaced, well-pruned, and create a condition that avoids spread of fire to other vegetation or to a building or structure. </a:t>
            </a:r>
          </a:p>
          <a:p>
            <a:pPr marL="0" indent="0">
              <a:buNone/>
            </a:pPr>
            <a:r>
              <a:rPr lang="en-US" sz="2400" dirty="0"/>
              <a:t>• Remove lower limbs of trees to at least 6 feet up to 15 feet (or the lower 1/3 branches for small trees). Properties with greater fire hazards, such as steeper slopes or more severe fire danger, will require pruning heights in the upper end of this range. </a:t>
            </a:r>
          </a:p>
        </p:txBody>
      </p:sp>
    </p:spTree>
    <p:extLst>
      <p:ext uri="{BB962C8B-B14F-4D97-AF65-F5344CB8AC3E}">
        <p14:creationId xmlns:p14="http://schemas.microsoft.com/office/powerpoint/2010/main" val="2908072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779AE-3EF9-F40A-F49D-EEDE80398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025DB-6A41-E264-0230-434E4DA067D5}"/>
              </a:ext>
            </a:extLst>
          </p:cNvPr>
          <p:cNvSpPr>
            <a:spLocks noGrp="1"/>
          </p:cNvSpPr>
          <p:nvPr>
            <p:ph type="title"/>
          </p:nvPr>
        </p:nvSpPr>
        <p:spPr>
          <a:xfrm>
            <a:off x="677334" y="609600"/>
            <a:ext cx="8596668" cy="1892968"/>
          </a:xfrm>
        </p:spPr>
        <p:txBody>
          <a:bodyPr>
            <a:normAutofit fontScale="90000"/>
          </a:bodyPr>
          <a:lstStyle/>
          <a:p>
            <a:r>
              <a:rPr lang="en-US" sz="3600" dirty="0">
                <a:effectLst/>
                <a:latin typeface="Arial" panose="020B0604020202020204" pitchFamily="34" charset="0"/>
                <a:ea typeface="Calibri" panose="020F0502020204030204" pitchFamily="34" charset="0"/>
                <a:cs typeface="Arial" panose="020B0604020202020204" pitchFamily="34" charset="0"/>
              </a:rPr>
              <a:t>From the General Guidelines for Creating Defensible Space, February 8, 2006, </a:t>
            </a:r>
            <a:br>
              <a:rPr lang="en-US" sz="3600" dirty="0">
                <a:effectLst/>
                <a:latin typeface="Arial" panose="020B0604020202020204" pitchFamily="34" charset="0"/>
                <a:ea typeface="Calibri" panose="020F0502020204030204" pitchFamily="34" charset="0"/>
                <a:cs typeface="Arial" panose="020B0604020202020204" pitchFamily="34" charset="0"/>
              </a:rPr>
            </a:br>
            <a:r>
              <a:rPr lang="en-US" dirty="0"/>
              <a:t>4b. Reduced Fuel Zone: Defensible Space with Continuous Tree Canopy</a:t>
            </a:r>
          </a:p>
        </p:txBody>
      </p:sp>
      <p:sp>
        <p:nvSpPr>
          <p:cNvPr id="3" name="Content Placeholder 2">
            <a:extLst>
              <a:ext uri="{FF2B5EF4-FFF2-40B4-BE49-F238E27FC236}">
                <a16:creationId xmlns:a16="http://schemas.microsoft.com/office/drawing/2014/main" id="{F3463885-99A4-B51B-FFB3-F443674730BB}"/>
              </a:ext>
            </a:extLst>
          </p:cNvPr>
          <p:cNvSpPr>
            <a:spLocks noGrp="1"/>
          </p:cNvSpPr>
          <p:nvPr>
            <p:ph idx="1"/>
          </p:nvPr>
        </p:nvSpPr>
        <p:spPr>
          <a:xfrm>
            <a:off x="677334" y="2579571"/>
            <a:ext cx="8596668" cy="3461791"/>
          </a:xfrm>
        </p:spPr>
        <p:txBody>
          <a:bodyPr>
            <a:normAutofit/>
          </a:bodyPr>
          <a:lstStyle/>
          <a:p>
            <a:endParaRPr lang="en-US" sz="2400" dirty="0"/>
          </a:p>
        </p:txBody>
      </p:sp>
      <p:pic>
        <p:nvPicPr>
          <p:cNvPr id="5" name="Picture 4">
            <a:extLst>
              <a:ext uri="{FF2B5EF4-FFF2-40B4-BE49-F238E27FC236}">
                <a16:creationId xmlns:a16="http://schemas.microsoft.com/office/drawing/2014/main" id="{7CE9D94D-CD32-19A0-4E2B-3DA85C1A585A}"/>
              </a:ext>
            </a:extLst>
          </p:cNvPr>
          <p:cNvPicPr>
            <a:picLocks noChangeAspect="1"/>
          </p:cNvPicPr>
          <p:nvPr/>
        </p:nvPicPr>
        <p:blipFill>
          <a:blip r:embed="rId2"/>
          <a:stretch>
            <a:fillRect/>
          </a:stretch>
        </p:blipFill>
        <p:spPr>
          <a:xfrm>
            <a:off x="436121" y="3324291"/>
            <a:ext cx="9073639" cy="2794074"/>
          </a:xfrm>
          <a:prstGeom prst="rect">
            <a:avLst/>
          </a:prstGeom>
        </p:spPr>
      </p:pic>
    </p:spTree>
    <p:extLst>
      <p:ext uri="{BB962C8B-B14F-4D97-AF65-F5344CB8AC3E}">
        <p14:creationId xmlns:p14="http://schemas.microsoft.com/office/powerpoint/2010/main" val="2417316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8C994-AD4F-D333-6741-E665C9E52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E022E-4CE2-488F-4A31-4950801DB7A5}"/>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0FF0CA81-0137-52F4-219B-7F9351D2919A}"/>
              </a:ext>
            </a:extLst>
          </p:cNvPr>
          <p:cNvSpPr>
            <a:spLocks noGrp="1"/>
          </p:cNvSpPr>
          <p:nvPr>
            <p:ph idx="1"/>
          </p:nvPr>
        </p:nvSpPr>
        <p:spPr/>
        <p:txBody>
          <a:bodyPr/>
          <a:lstStyle/>
          <a:p>
            <a:r>
              <a:rPr lang="en-US" sz="2400" dirty="0">
                <a:latin typeface="Arial" panose="020B0604020202020204" pitchFamily="34" charset="0"/>
                <a:cs typeface="Arial" panose="020B0604020202020204" pitchFamily="34" charset="0"/>
              </a:rPr>
              <a:t>Existing Text for Zone 1 and Zone 2</a:t>
            </a:r>
          </a:p>
          <a:p>
            <a:r>
              <a:rPr lang="en-US" sz="2400" dirty="0">
                <a:latin typeface="Arial" panose="020B0604020202020204" pitchFamily="34" charset="0"/>
                <a:cs typeface="Arial" panose="020B0604020202020204" pitchFamily="34" charset="0"/>
              </a:rPr>
              <a:t>Proposed Changes to March 21 rule text. </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678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house with defensible space rendering">
            <a:extLst>
              <a:ext uri="{FF2B5EF4-FFF2-40B4-BE49-F238E27FC236}">
                <a16:creationId xmlns:a16="http://schemas.microsoft.com/office/drawing/2014/main" id="{A60E4B79-95AD-F26C-8D92-5E78D9EB6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04" r="6303" b="-1"/>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5BC3AF-A9AA-4EDA-6C02-7B54DA155721}"/>
              </a:ext>
            </a:extLst>
          </p:cNvPr>
          <p:cNvSpPr>
            <a:spLocks noGrp="1"/>
          </p:cNvSpPr>
          <p:nvPr>
            <p:ph type="title"/>
          </p:nvPr>
        </p:nvSpPr>
        <p:spPr>
          <a:xfrm>
            <a:off x="677333" y="609600"/>
            <a:ext cx="4262967" cy="1320800"/>
          </a:xfrm>
        </p:spPr>
        <p:txBody>
          <a:bodyPr>
            <a:noAutofit/>
          </a:bodyPr>
          <a:lstStyle/>
          <a:p>
            <a:r>
              <a:rPr lang="en-US" dirty="0"/>
              <a:t>Ember Resistant Zone Zero Rule Plead</a:t>
            </a:r>
          </a:p>
        </p:txBody>
      </p:sp>
      <p:sp>
        <p:nvSpPr>
          <p:cNvPr id="3" name="Content Placeholder 2">
            <a:extLst>
              <a:ext uri="{FF2B5EF4-FFF2-40B4-BE49-F238E27FC236}">
                <a16:creationId xmlns:a16="http://schemas.microsoft.com/office/drawing/2014/main" id="{88146E20-F46A-BEAE-30DB-899A2A642881}"/>
              </a:ext>
            </a:extLst>
          </p:cNvPr>
          <p:cNvSpPr>
            <a:spLocks noGrp="1"/>
          </p:cNvSpPr>
          <p:nvPr>
            <p:ph idx="1"/>
          </p:nvPr>
        </p:nvSpPr>
        <p:spPr>
          <a:xfrm>
            <a:off x="677334" y="2540001"/>
            <a:ext cx="3851122" cy="3501361"/>
          </a:xfrm>
        </p:spPr>
        <p:txBody>
          <a:bodyPr>
            <a:normAutofit/>
          </a:bodyPr>
          <a:lstStyle/>
          <a:p>
            <a:r>
              <a:rPr lang="en-US" sz="2400" dirty="0">
                <a:latin typeface="Arial" panose="020B0604020202020204" pitchFamily="34" charset="0"/>
                <a:cs typeface="Arial" panose="020B0604020202020204" pitchFamily="34" charset="0"/>
              </a:rPr>
              <a:t>Concerns area within five (5’) feet around each Building or Structure</a:t>
            </a:r>
          </a:p>
          <a:p>
            <a:r>
              <a:rPr lang="en-US" sz="2400" dirty="0">
                <a:latin typeface="Arial" panose="020B0604020202020204" pitchFamily="34" charset="0"/>
                <a:cs typeface="Arial" panose="020B0604020202020204" pitchFamily="34" charset="0"/>
              </a:rPr>
              <a:t>Also makes conforming changes to Zone One (5’-30’) a Building or Structure</a:t>
            </a:r>
          </a:p>
          <a:p>
            <a:endParaRPr lang="en-US" sz="2400" dirty="0">
              <a:latin typeface="Arial" panose="020B0604020202020204" pitchFamily="34" charset="0"/>
              <a:cs typeface="Arial" panose="020B0604020202020204" pitchFamily="34" charset="0"/>
            </a:endParaRPr>
          </a:p>
        </p:txBody>
      </p:sp>
      <p:cxnSp>
        <p:nvCxnSpPr>
          <p:cNvPr id="7175" name="Straight Connector 717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177" name="Straight Connector 717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17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9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71249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5D853-A929-34A3-528A-5EE3957DE1E5}"/>
              </a:ext>
            </a:extLst>
          </p:cNvPr>
          <p:cNvSpPr>
            <a:spLocks noGrp="1"/>
          </p:cNvSpPr>
          <p:nvPr>
            <p:ph type="title"/>
          </p:nvPr>
        </p:nvSpPr>
        <p:spPr/>
        <p:txBody>
          <a:bodyPr/>
          <a:lstStyle/>
          <a:p>
            <a:r>
              <a:rPr lang="en-US" dirty="0"/>
              <a:t>Proposed Changes to March 21 Rule Text</a:t>
            </a:r>
          </a:p>
        </p:txBody>
      </p:sp>
      <p:sp>
        <p:nvSpPr>
          <p:cNvPr id="3" name="Content Placeholder 2">
            <a:extLst>
              <a:ext uri="{FF2B5EF4-FFF2-40B4-BE49-F238E27FC236}">
                <a16:creationId xmlns:a16="http://schemas.microsoft.com/office/drawing/2014/main" id="{D182E90B-6DB5-F4DC-917C-C6E914D6AB79}"/>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Plain text indicates existing regulatory text – no changes are proposed to this text.</a:t>
            </a:r>
          </a:p>
          <a:p>
            <a:r>
              <a:rPr lang="en-US" sz="2400" u="sng" dirty="0">
                <a:latin typeface="Arial" panose="020B0604020202020204" pitchFamily="34" charset="0"/>
                <a:cs typeface="Arial" panose="020B0604020202020204" pitchFamily="34" charset="0"/>
              </a:rPr>
              <a:t>Underlined text indicates proposed additions to the regulatory text</a:t>
            </a:r>
          </a:p>
          <a:p>
            <a:r>
              <a:rPr lang="en-US" sz="2400" strike="sngStrike" dirty="0">
                <a:latin typeface="Arial" panose="020B0604020202020204" pitchFamily="34" charset="0"/>
                <a:cs typeface="Arial" panose="020B0604020202020204" pitchFamily="34" charset="0"/>
              </a:rPr>
              <a:t>Strikethrough text indicates proposed deletions from the regulatory text</a:t>
            </a:r>
          </a:p>
          <a:p>
            <a:r>
              <a:rPr lang="en-US" sz="2400" dirty="0">
                <a:solidFill>
                  <a:srgbClr val="FF0000"/>
                </a:solidFill>
              </a:rPr>
              <a:t>Red text is text that has been changed since the March 21 draft. It will have </a:t>
            </a:r>
            <a:r>
              <a:rPr lang="en-US" sz="2400" u="sng" dirty="0">
                <a:solidFill>
                  <a:srgbClr val="FF0000"/>
                </a:solidFill>
              </a:rPr>
              <a:t>underline </a:t>
            </a:r>
            <a:r>
              <a:rPr lang="en-US" sz="2400" dirty="0">
                <a:solidFill>
                  <a:srgbClr val="FF0000"/>
                </a:solidFill>
              </a:rPr>
              <a:t>and </a:t>
            </a:r>
            <a:r>
              <a:rPr lang="en-US" sz="2400" strike="sngStrike" dirty="0">
                <a:solidFill>
                  <a:srgbClr val="FF0000"/>
                </a:solidFill>
              </a:rPr>
              <a:t>strikethrough</a:t>
            </a:r>
            <a:r>
              <a:rPr lang="en-US" sz="2400" dirty="0">
                <a:solidFill>
                  <a:srgbClr val="FF0000"/>
                </a:solidFill>
              </a:rPr>
              <a:t> as appropriate</a:t>
            </a:r>
          </a:p>
        </p:txBody>
      </p:sp>
    </p:spTree>
    <p:extLst>
      <p:ext uri="{BB962C8B-B14F-4D97-AF65-F5344CB8AC3E}">
        <p14:creationId xmlns:p14="http://schemas.microsoft.com/office/powerpoint/2010/main" val="2511276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213E5-6A8F-C4CD-82C7-CC63AE6B8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C3CF84-267F-26D7-3A95-2D00C7EEDB53}"/>
              </a:ext>
            </a:extLst>
          </p:cNvPr>
          <p:cNvSpPr>
            <a:spLocks noGrp="1"/>
          </p:cNvSpPr>
          <p:nvPr>
            <p:ph type="title"/>
          </p:nvPr>
        </p:nvSpPr>
        <p:spPr>
          <a:xfrm>
            <a:off x="677334" y="609600"/>
            <a:ext cx="4817533" cy="1320800"/>
          </a:xfrm>
        </p:spPr>
        <p:txBody>
          <a:bodyPr/>
          <a:lstStyle/>
          <a:p>
            <a:r>
              <a:rPr lang="en-US" dirty="0"/>
              <a:t>§ 1299.02. Definitions </a:t>
            </a:r>
          </a:p>
        </p:txBody>
      </p:sp>
      <p:sp>
        <p:nvSpPr>
          <p:cNvPr id="3" name="Content Placeholder 2">
            <a:extLst>
              <a:ext uri="{FF2B5EF4-FFF2-40B4-BE49-F238E27FC236}">
                <a16:creationId xmlns:a16="http://schemas.microsoft.com/office/drawing/2014/main" id="{0DD37713-99DD-1CBB-8307-B83894D9C957}"/>
              </a:ext>
            </a:extLst>
          </p:cNvPr>
          <p:cNvSpPr>
            <a:spLocks noGrp="1"/>
          </p:cNvSpPr>
          <p:nvPr>
            <p:ph idx="1"/>
          </p:nvPr>
        </p:nvSpPr>
        <p:spPr>
          <a:xfrm>
            <a:off x="677334" y="1511301"/>
            <a:ext cx="4669366" cy="4530062"/>
          </a:xfrm>
        </p:spPr>
        <p:txBody>
          <a:bodyPr>
            <a:normAutofit/>
          </a:bodyPr>
          <a:lstStyle/>
          <a:p>
            <a:pPr marL="0" marR="0">
              <a:lnSpc>
                <a:spcPts val="2540"/>
              </a:lnSpc>
              <a:spcAft>
                <a:spcPts val="800"/>
              </a:spcAft>
            </a:pPr>
            <a:r>
              <a:rPr lang="en-US" sz="2400"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(g) Attached: Directly connected or affixed to a Building or Structure.</a:t>
            </a:r>
          </a:p>
          <a:p>
            <a:pPr marL="0" marR="0">
              <a:lnSpc>
                <a:spcPts val="2540"/>
              </a:lnSpc>
              <a:spcAft>
                <a:spcPts val="800"/>
              </a:spcAft>
            </a:pPr>
            <a:r>
              <a:rPr lang="en-US" sz="2400"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(h) Roof Ridgeline: The highest point of a roof.</a:t>
            </a:r>
          </a:p>
          <a:p>
            <a:pPr marL="0" marR="0" indent="0">
              <a:lnSpc>
                <a:spcPts val="2540"/>
              </a:lnSpc>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tree, outdoor, wooden, wood&#10;&#10;AI-generated content may be incorrect.">
            <a:extLst>
              <a:ext uri="{FF2B5EF4-FFF2-40B4-BE49-F238E27FC236}">
                <a16:creationId xmlns:a16="http://schemas.microsoft.com/office/drawing/2014/main" id="{6AB49329-CF7C-A743-46F6-EBE76FDF6309}"/>
              </a:ext>
            </a:extLst>
          </p:cNvPr>
          <p:cNvPicPr>
            <a:picLocks noChangeAspect="1"/>
          </p:cNvPicPr>
          <p:nvPr/>
        </p:nvPicPr>
        <p:blipFill>
          <a:blip r:embed="rId2">
            <a:extLst>
              <a:ext uri="{28A0092B-C50C-407E-A947-70E740481C1C}">
                <a14:useLocalDpi xmlns:a14="http://schemas.microsoft.com/office/drawing/2010/main" val="0"/>
              </a:ext>
            </a:extLst>
          </a:blip>
          <a:srcRect l="26759"/>
          <a:stretch/>
        </p:blipFill>
        <p:spPr>
          <a:xfrm>
            <a:off x="5494867" y="0"/>
            <a:ext cx="6697133" cy="6858000"/>
          </a:xfrm>
          <a:prstGeom prst="rect">
            <a:avLst/>
          </a:prstGeom>
        </p:spPr>
      </p:pic>
    </p:spTree>
    <p:extLst>
      <p:ext uri="{BB962C8B-B14F-4D97-AF65-F5344CB8AC3E}">
        <p14:creationId xmlns:p14="http://schemas.microsoft.com/office/powerpoint/2010/main" val="884370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9DEEF-A499-3137-A2A8-F906FE3B46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8DFC8A-B483-20B3-3818-161BDCC9481D}"/>
              </a:ext>
            </a:extLst>
          </p:cNvPr>
          <p:cNvSpPr>
            <a:spLocks noGrp="1"/>
          </p:cNvSpPr>
          <p:nvPr>
            <p:ph type="title"/>
          </p:nvPr>
        </p:nvSpPr>
        <p:spPr>
          <a:xfrm>
            <a:off x="1321350" y="435864"/>
            <a:ext cx="3737268" cy="1320800"/>
          </a:xfrm>
        </p:spPr>
        <p:txBody>
          <a:bodyPr>
            <a:normAutofit/>
          </a:bodyPr>
          <a:lstStyle/>
          <a:p>
            <a:r>
              <a:rPr lang="en-US" dirty="0"/>
              <a:t>Potted Plants</a:t>
            </a:r>
          </a:p>
        </p:txBody>
      </p:sp>
      <p:sp>
        <p:nvSpPr>
          <p:cNvPr id="9" name="Content Placeholder 8">
            <a:extLst>
              <a:ext uri="{FF2B5EF4-FFF2-40B4-BE49-F238E27FC236}">
                <a16:creationId xmlns:a16="http://schemas.microsoft.com/office/drawing/2014/main" id="{A31FF324-8AE1-690E-B866-6753B3153005}"/>
              </a:ext>
            </a:extLst>
          </p:cNvPr>
          <p:cNvSpPr>
            <a:spLocks noGrp="1"/>
          </p:cNvSpPr>
          <p:nvPr>
            <p:ph idx="1"/>
          </p:nvPr>
        </p:nvSpPr>
        <p:spPr>
          <a:xfrm>
            <a:off x="905256" y="1088136"/>
            <a:ext cx="5688602" cy="5769863"/>
          </a:xfrm>
          <a:solidFill>
            <a:schemeClr val="bg1"/>
          </a:solidFill>
        </p:spPr>
        <p:txBody>
          <a:bodyPr>
            <a:noAutofit/>
          </a:bodyPr>
          <a:lstStyle/>
          <a:p>
            <a:pPr>
              <a:lnSpc>
                <a:spcPct val="90000"/>
              </a:lnSpc>
            </a:pPr>
            <a:r>
              <a:rPr lang="en-US" sz="2400" u="sng" dirty="0">
                <a:latin typeface="Arial" panose="020B0604020202020204" pitchFamily="34" charset="0"/>
                <a:cs typeface="Arial" panose="020B0604020202020204" pitchFamily="34" charset="0"/>
              </a:rPr>
              <a:t>(A) </a:t>
            </a:r>
            <a:r>
              <a:rPr lang="en-US" sz="2400" u="sng" dirty="0">
                <a:effectLst/>
                <a:latin typeface="Arial" panose="020B0604020202020204" pitchFamily="34" charset="0"/>
                <a:ea typeface="Calibri" panose="020F0502020204030204" pitchFamily="34" charset="0"/>
                <a:cs typeface="Arial" panose="020B0604020202020204" pitchFamily="34" charset="0"/>
              </a:rPr>
              <a:t>Exception: </a:t>
            </a:r>
            <a:r>
              <a:rPr lang="en-US" sz="2400"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Ten (10) or fewer </a:t>
            </a:r>
            <a:r>
              <a:rPr lang="en-US" sz="2400" u="sng" dirty="0">
                <a:effectLst/>
                <a:latin typeface="Arial" panose="020B0604020202020204" pitchFamily="34" charset="0"/>
                <a:ea typeface="Calibri" panose="020F0502020204030204" pitchFamily="34" charset="0"/>
                <a:cs typeface="Arial" panose="020B0604020202020204" pitchFamily="34" charset="0"/>
              </a:rPr>
              <a:t>plants in pots are allowable if they are in areas that are not directly beneath, above, or </a:t>
            </a:r>
            <a:r>
              <a:rPr lang="en-US" sz="2400"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in front of</a:t>
            </a:r>
            <a:r>
              <a:rPr lang="en-US" sz="2400" u="sng" dirty="0">
                <a:effectLst/>
                <a:latin typeface="Arial" panose="020B0604020202020204" pitchFamily="34" charset="0"/>
                <a:ea typeface="Calibri" panose="020F0502020204030204" pitchFamily="34" charset="0"/>
                <a:cs typeface="Arial" panose="020B0604020202020204" pitchFamily="34" charset="0"/>
              </a:rPr>
              <a:t> </a:t>
            </a:r>
            <a:r>
              <a:rPr lang="en-US" sz="2400" u="sng" strike="sngStrike" dirty="0">
                <a:solidFill>
                  <a:srgbClr val="FF0000"/>
                </a:solidFill>
                <a:effectLst/>
                <a:latin typeface="Arial" panose="020B0604020202020204" pitchFamily="34" charset="0"/>
                <a:ea typeface="Calibri" panose="020F0502020204030204" pitchFamily="34" charset="0"/>
                <a:cs typeface="Arial" panose="020B0604020202020204" pitchFamily="34" charset="0"/>
              </a:rPr>
              <a:t>adjacent to</a:t>
            </a:r>
            <a:r>
              <a:rPr lang="en-US" sz="2400"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400" u="sng" dirty="0">
                <a:effectLst/>
                <a:latin typeface="Arial" panose="020B0604020202020204" pitchFamily="34" charset="0"/>
                <a:ea typeface="Calibri" panose="020F0502020204030204" pitchFamily="34" charset="0"/>
                <a:cs typeface="Arial" panose="020B0604020202020204" pitchFamily="34" charset="0"/>
              </a:rPr>
              <a:t>a window, </a:t>
            </a:r>
            <a:r>
              <a:rPr lang="en-US" sz="2400"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glass door, or vent</a:t>
            </a:r>
            <a:r>
              <a:rPr lang="en-US" sz="2400" u="sng" dirty="0">
                <a:effectLst/>
                <a:latin typeface="Arial" panose="020B0604020202020204" pitchFamily="34" charset="0"/>
                <a:ea typeface="Calibri" panose="020F0502020204030204" pitchFamily="34" charset="0"/>
                <a:cs typeface="Arial" panose="020B0604020202020204" pitchFamily="34" charset="0"/>
              </a:rPr>
              <a:t>; are kept in an unaffixed, not combustible pot or container that is no larger than 5-gallon capacity; and set apart by 1.5 times the height of the plant or 12 inches, whichever is greater, from the structure and each other. These plants shall be no greater than 18 inches in height. Dead or dying material on the plants shall be removed. </a:t>
            </a:r>
            <a:r>
              <a:rPr lang="en-US" sz="2400"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Potted plants shall be moved out of Zone 0 on red flag warning days.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a:lnSpc>
                <a:spcPct val="90000"/>
              </a:lnSpc>
            </a:pPr>
            <a:endParaRPr lang="en-US" sz="2400" u="sng" dirty="0">
              <a:latin typeface="Arial" panose="020B0604020202020204" pitchFamily="34" charset="0"/>
              <a:cs typeface="Arial" panose="020B0604020202020204" pitchFamily="34" charset="0"/>
            </a:endParaRPr>
          </a:p>
        </p:txBody>
      </p:sp>
      <p:sp>
        <p:nvSpPr>
          <p:cNvPr id="6" name="Isosceles Triangle 5">
            <a:extLst>
              <a:ext uri="{FF2B5EF4-FFF2-40B4-BE49-F238E27FC236}">
                <a16:creationId xmlns:a16="http://schemas.microsoft.com/office/drawing/2014/main" id="{01ACCE62-FFBF-AFE8-4FC4-AB8100657CCA}"/>
              </a:ext>
            </a:extLst>
          </p:cNvPr>
          <p:cNvSpPr/>
          <p:nvPr/>
        </p:nvSpPr>
        <p:spPr>
          <a:xfrm flipH="1" flipV="1">
            <a:off x="9131300" y="-114300"/>
            <a:ext cx="2857498" cy="4318000"/>
          </a:xfrm>
          <a:prstGeom prst="triangle">
            <a:avLst>
              <a:gd name="adj" fmla="val 5663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4" descr="A plant in a pot&#10;&#10;AI-generated content may be incorrect.">
            <a:extLst>
              <a:ext uri="{FF2B5EF4-FFF2-40B4-BE49-F238E27FC236}">
                <a16:creationId xmlns:a16="http://schemas.microsoft.com/office/drawing/2014/main" id="{32098724-D2F8-C88D-0506-E5F58557A189}"/>
              </a:ext>
            </a:extLst>
          </p:cNvPr>
          <p:cNvPicPr>
            <a:picLocks noChangeAspect="1"/>
          </p:cNvPicPr>
          <p:nvPr/>
        </p:nvPicPr>
        <p:blipFill>
          <a:blip r:embed="rId2">
            <a:extLst>
              <a:ext uri="{28A0092B-C50C-407E-A947-70E740481C1C}">
                <a14:useLocalDpi xmlns:a14="http://schemas.microsoft.com/office/drawing/2010/main" val="0"/>
              </a:ext>
            </a:extLst>
          </a:blip>
          <a:srcRect l="22447" r="18553"/>
          <a:stretch/>
        </p:blipFill>
        <p:spPr>
          <a:xfrm>
            <a:off x="6797060" y="-2"/>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285901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AB13-14F8-5A4C-8031-B9C0E7965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82BACB-CA90-32FC-4D81-91901E4DADDB}"/>
              </a:ext>
            </a:extLst>
          </p:cNvPr>
          <p:cNvSpPr>
            <a:spLocks noGrp="1"/>
          </p:cNvSpPr>
          <p:nvPr>
            <p:ph type="title"/>
          </p:nvPr>
        </p:nvSpPr>
        <p:spPr/>
        <p:txBody>
          <a:bodyPr/>
          <a:lstStyle/>
          <a:p>
            <a:r>
              <a:rPr lang="en-US" dirty="0"/>
              <a:t>Trees</a:t>
            </a:r>
          </a:p>
        </p:txBody>
      </p:sp>
      <p:sp>
        <p:nvSpPr>
          <p:cNvPr id="3" name="Content Placeholder 2">
            <a:extLst>
              <a:ext uri="{FF2B5EF4-FFF2-40B4-BE49-F238E27FC236}">
                <a16:creationId xmlns:a16="http://schemas.microsoft.com/office/drawing/2014/main" id="{2F057E35-450B-BC9A-D94A-E8B7BC3C41E5}"/>
              </a:ext>
            </a:extLst>
          </p:cNvPr>
          <p:cNvSpPr>
            <a:spLocks noGrp="1"/>
          </p:cNvSpPr>
          <p:nvPr>
            <p:ph idx="1"/>
          </p:nvPr>
        </p:nvSpPr>
        <p:spPr>
          <a:xfrm>
            <a:off x="677334" y="1358900"/>
            <a:ext cx="6015566" cy="5352795"/>
          </a:xfrm>
        </p:spPr>
        <p:txBody>
          <a:bodyPr>
            <a:noAutofit/>
          </a:bodyPr>
          <a:lstStyle/>
          <a:p>
            <a:pPr marL="457200" marR="0">
              <a:lnSpc>
                <a:spcPts val="2540"/>
              </a:lnSpc>
              <a:spcAft>
                <a:spcPts val="800"/>
              </a:spcAft>
              <a:buNone/>
            </a:pPr>
            <a:r>
              <a:rPr lang="en-US" sz="2400" u="sng" dirty="0">
                <a:effectLst/>
                <a:latin typeface="Arial" panose="020B0604020202020204" pitchFamily="34" charset="0"/>
                <a:ea typeface="Calibri" panose="020F0502020204030204" pitchFamily="34" charset="0"/>
                <a:cs typeface="Arial" panose="020B0604020202020204" pitchFamily="34" charset="0"/>
              </a:rPr>
              <a:t>(2) </a:t>
            </a:r>
            <a:r>
              <a:rPr lang="en-US" sz="2400"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Trees within Zone 0 are permitted if: </a:t>
            </a:r>
            <a:r>
              <a:rPr lang="en-US" sz="2400" u="sng" strike="sngStrike" dirty="0">
                <a:solidFill>
                  <a:srgbClr val="FF0000"/>
                </a:solidFill>
                <a:effectLst/>
                <a:latin typeface="Arial" panose="020B0604020202020204" pitchFamily="34" charset="0"/>
                <a:ea typeface="Calibri" panose="020F0502020204030204" pitchFamily="34" charset="0"/>
                <a:cs typeface="Arial" panose="020B0604020202020204" pitchFamily="34" charset="0"/>
              </a:rPr>
              <a:t>No trees are permitted in Zone 0. </a:t>
            </a:r>
            <a:endParaRPr lang="en-US" sz="2400" strike="sngStrike" dirty="0">
              <a:latin typeface="Arial" panose="020B0604020202020204" pitchFamily="34" charset="0"/>
              <a:ea typeface="Calibri" panose="020F0502020204030204" pitchFamily="34" charset="0"/>
              <a:cs typeface="Arial" panose="020B0604020202020204" pitchFamily="34" charset="0"/>
            </a:endParaRPr>
          </a:p>
          <a:p>
            <a:pPr marL="457200" marR="0">
              <a:lnSpc>
                <a:spcPts val="2540"/>
              </a:lnSpc>
              <a:spcAft>
                <a:spcPts val="800"/>
              </a:spcAft>
              <a:buNone/>
            </a:pPr>
            <a:r>
              <a:rPr lang="en-US" sz="2400"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(A)</a:t>
            </a:r>
            <a:r>
              <a:rPr lang="en-US" sz="2400" u="sng" dirty="0">
                <a:effectLst/>
                <a:latin typeface="Arial" panose="020B0604020202020204" pitchFamily="34" charset="0"/>
                <a:ea typeface="Calibri" panose="020F0502020204030204" pitchFamily="34" charset="0"/>
                <a:cs typeface="Arial" panose="020B0604020202020204" pitchFamily="34" charset="0"/>
              </a:rPr>
              <a:t> </a:t>
            </a:r>
            <a:r>
              <a:rPr lang="en-US" sz="2400" u="sng" strike="sngStrike" dirty="0">
                <a:solidFill>
                  <a:srgbClr val="FF0000"/>
                </a:solidFill>
                <a:effectLst/>
                <a:latin typeface="Arial" panose="020B0604020202020204" pitchFamily="34" charset="0"/>
                <a:ea typeface="Calibri" panose="020F0502020204030204" pitchFamily="34" charset="0"/>
                <a:cs typeface="Arial" panose="020B0604020202020204" pitchFamily="34" charset="0"/>
              </a:rPr>
              <a:t>Exception:</a:t>
            </a:r>
            <a:r>
              <a:rPr lang="en-US" sz="2400" u="sng" dirty="0">
                <a:effectLst/>
                <a:latin typeface="Arial" panose="020B0604020202020204" pitchFamily="34" charset="0"/>
                <a:ea typeface="Calibri" panose="020F0502020204030204" pitchFamily="34" charset="0"/>
                <a:cs typeface="Arial" panose="020B0604020202020204" pitchFamily="34" charset="0"/>
              </a:rPr>
              <a:t> </a:t>
            </a:r>
            <a:r>
              <a:rPr lang="en-US" sz="2400"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for Buildings or Structures with fewer than three stories: If the bole of a tree is present within Zone 0, a tree is permitted if it is taller than the adjacent Building or Structure’s roof ridgeline and does not have any dead and dying branches. All live tree branches shall be kept ten feet (10’) above the adjacent Building or Structure’s roof ridgeline, ten feet (10’) away from chimneys and stovepipe outlets, and five feet (5’) away from the sides of any Building or Structure.</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descr="A tree with a house in the background&#10;&#10;AI-generated content may be incorrect.">
            <a:extLst>
              <a:ext uri="{FF2B5EF4-FFF2-40B4-BE49-F238E27FC236}">
                <a16:creationId xmlns:a16="http://schemas.microsoft.com/office/drawing/2014/main" id="{771BA3B4-0329-8DC2-94F3-D8B0011E7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717578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2F41C-4FEE-DA9D-0977-008315748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D6FB7A-8CB1-1F83-4FCF-C1BBE983F30D}"/>
              </a:ext>
            </a:extLst>
          </p:cNvPr>
          <p:cNvSpPr>
            <a:spLocks noGrp="1"/>
          </p:cNvSpPr>
          <p:nvPr>
            <p:ph type="title"/>
          </p:nvPr>
        </p:nvSpPr>
        <p:spPr/>
        <p:txBody>
          <a:bodyPr/>
          <a:lstStyle/>
          <a:p>
            <a:r>
              <a:rPr lang="en-US" dirty="0"/>
              <a:t>Trees</a:t>
            </a:r>
          </a:p>
        </p:txBody>
      </p:sp>
      <p:sp>
        <p:nvSpPr>
          <p:cNvPr id="3" name="Content Placeholder 2">
            <a:extLst>
              <a:ext uri="{FF2B5EF4-FFF2-40B4-BE49-F238E27FC236}">
                <a16:creationId xmlns:a16="http://schemas.microsoft.com/office/drawing/2014/main" id="{F5CF0160-3CDB-4395-5289-FA56B73F0D8F}"/>
              </a:ext>
            </a:extLst>
          </p:cNvPr>
          <p:cNvSpPr>
            <a:spLocks noGrp="1"/>
          </p:cNvSpPr>
          <p:nvPr>
            <p:ph idx="1"/>
          </p:nvPr>
        </p:nvSpPr>
        <p:spPr>
          <a:xfrm>
            <a:off x="677334" y="1358900"/>
            <a:ext cx="6015566" cy="5352795"/>
          </a:xfrm>
        </p:spPr>
        <p:txBody>
          <a:bodyPr>
            <a:noAutofit/>
          </a:bodyPr>
          <a:lstStyle/>
          <a:p>
            <a:pPr marL="914400" marR="0">
              <a:lnSpc>
                <a:spcPts val="2540"/>
              </a:lnSpc>
              <a:spcAft>
                <a:spcPts val="800"/>
              </a:spcAft>
              <a:buNone/>
            </a:pPr>
            <a:r>
              <a:rPr lang="en-US" sz="2400" u="sng" dirty="0">
                <a:effectLst/>
                <a:latin typeface="Arial" panose="020B0604020202020204" pitchFamily="34" charset="0"/>
                <a:ea typeface="Calibri" panose="020F0502020204030204" pitchFamily="34" charset="0"/>
                <a:cs typeface="Arial" panose="020B0604020202020204" pitchFamily="34" charset="0"/>
              </a:rPr>
              <a:t>(2) </a:t>
            </a:r>
            <a:r>
              <a:rPr lang="en-US" sz="2400"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(B) </a:t>
            </a:r>
            <a:r>
              <a:rPr lang="en-US" sz="2400" u="sng" strike="sngStrike"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Exception:</a:t>
            </a:r>
            <a:r>
              <a:rPr lang="en-US" sz="2400"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for Buildings or Structures with three or more stories and without balconies or decks a tree is permitted if the bole of a tree is present within Zone 0, if it does not have any dead and dying branches; and all live tree branches shall be kept ten feet (10’) above the adjacent Building or Structure’s roof, ten feet (10’) away from chimneys and stovepipe outlets, and five feet (5’) away from the sides of any Building or Structure.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tree with a house in the background&#10;&#10;AI-generated content may be incorrect.">
            <a:extLst>
              <a:ext uri="{FF2B5EF4-FFF2-40B4-BE49-F238E27FC236}">
                <a16:creationId xmlns:a16="http://schemas.microsoft.com/office/drawing/2014/main" id="{FE663DA0-6508-6D4E-297E-F6858D48C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348233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AFC45-03E5-1816-0569-C962A6689ED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24320B2-EE1B-B591-9CEF-85B660D10CA8}"/>
              </a:ext>
            </a:extLst>
          </p:cNvPr>
          <p:cNvSpPr/>
          <p:nvPr/>
        </p:nvSpPr>
        <p:spPr>
          <a:xfrm>
            <a:off x="7620000" y="16538"/>
            <a:ext cx="4572000" cy="68249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a:extLst>
              <a:ext uri="{FF2B5EF4-FFF2-40B4-BE49-F238E27FC236}">
                <a16:creationId xmlns:a16="http://schemas.microsoft.com/office/drawing/2014/main" id="{09E236FE-4DD4-475D-6ACE-0B91CE1AF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2" y="3420450"/>
            <a:ext cx="4561350" cy="34210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1A7F1F-037D-7416-BB7B-146A54ECEB75}"/>
              </a:ext>
            </a:extLst>
          </p:cNvPr>
          <p:cNvSpPr>
            <a:spLocks noGrp="1"/>
          </p:cNvSpPr>
          <p:nvPr>
            <p:ph type="title"/>
          </p:nvPr>
        </p:nvSpPr>
        <p:spPr>
          <a:xfrm>
            <a:off x="677334" y="609600"/>
            <a:ext cx="8596668" cy="750889"/>
          </a:xfrm>
        </p:spPr>
        <p:txBody>
          <a:bodyPr/>
          <a:lstStyle/>
          <a:p>
            <a:r>
              <a:rPr lang="en-US" dirty="0"/>
              <a:t>Outbuildings</a:t>
            </a:r>
          </a:p>
        </p:txBody>
      </p:sp>
      <p:sp>
        <p:nvSpPr>
          <p:cNvPr id="3" name="Content Placeholder 2">
            <a:extLst>
              <a:ext uri="{FF2B5EF4-FFF2-40B4-BE49-F238E27FC236}">
                <a16:creationId xmlns:a16="http://schemas.microsoft.com/office/drawing/2014/main" id="{06857511-77B6-2A6F-AD55-5474656B2A43}"/>
              </a:ext>
            </a:extLst>
          </p:cNvPr>
          <p:cNvSpPr>
            <a:spLocks noGrp="1"/>
          </p:cNvSpPr>
          <p:nvPr>
            <p:ph idx="1"/>
          </p:nvPr>
        </p:nvSpPr>
        <p:spPr>
          <a:xfrm>
            <a:off x="677334" y="1377027"/>
            <a:ext cx="5151966" cy="4664335"/>
          </a:xfrm>
        </p:spPr>
        <p:txBody>
          <a:bodyPr>
            <a:normAutofit/>
          </a:bodyPr>
          <a:lstStyle/>
          <a:p>
            <a:r>
              <a:rPr lang="en-US" sz="2400" u="sng" dirty="0">
                <a:effectLst/>
                <a:latin typeface="Arial" panose="020B0604020202020204" pitchFamily="34" charset="0"/>
                <a:ea typeface="Calibri" panose="020F0502020204030204" pitchFamily="34" charset="0"/>
              </a:rPr>
              <a:t>6) Outbuildings are not permitted in Zone 0, </a:t>
            </a:r>
            <a:r>
              <a:rPr lang="en-US" sz="2400" u="sng" strike="sngStrike" dirty="0">
                <a:solidFill>
                  <a:srgbClr val="FF0000"/>
                </a:solidFill>
                <a:effectLst/>
                <a:latin typeface="Arial" panose="020B0604020202020204" pitchFamily="34" charset="0"/>
                <a:ea typeface="Calibri" panose="020F0502020204030204" pitchFamily="34" charset="0"/>
              </a:rPr>
              <a:t>unless constructed according to the standards in Chapter 7A (commencing with Section 701A.1) of Part 2 of Title 24 of the California Code of Regulations. Outbuildings that meet these standards shall be considered part of the Building or Structure for purposes of determining Zones 0, 1, and 2.</a:t>
            </a:r>
            <a:endParaRPr lang="en-US" sz="2400" dirty="0">
              <a:latin typeface="Arial" panose="020B0604020202020204" pitchFamily="34" charset="0"/>
              <a:cs typeface="Arial" panose="020B0604020202020204" pitchFamily="34" charset="0"/>
            </a:endParaRPr>
          </a:p>
        </p:txBody>
      </p:sp>
      <p:pic>
        <p:nvPicPr>
          <p:cNvPr id="4104" name="Picture 8" descr="undefined">
            <a:extLst>
              <a:ext uri="{FF2B5EF4-FFF2-40B4-BE49-F238E27FC236}">
                <a16:creationId xmlns:a16="http://schemas.microsoft.com/office/drawing/2014/main" id="{28C72BB4-52AE-C5AA-012F-63D8EF2FD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2" y="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284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CE0E8-AD18-7969-71C2-AC4BC2B6C7A3}"/>
            </a:ext>
          </a:extLst>
        </p:cNvPr>
        <p:cNvGrpSpPr/>
        <p:nvPr/>
      </p:nvGrpSpPr>
      <p:grpSpPr>
        <a:xfrm>
          <a:off x="0" y="0"/>
          <a:ext cx="0" cy="0"/>
          <a:chOff x="0" y="0"/>
          <a:chExt cx="0" cy="0"/>
        </a:xfrm>
      </p:grpSpPr>
      <p:pic>
        <p:nvPicPr>
          <p:cNvPr id="5" name="Picture 4" descr="A picture containing grass, outdoor, tree, house&#10;&#10;AI-generated content may be incorrect.">
            <a:extLst>
              <a:ext uri="{FF2B5EF4-FFF2-40B4-BE49-F238E27FC236}">
                <a16:creationId xmlns:a16="http://schemas.microsoft.com/office/drawing/2014/main" id="{78CAC8B5-0A4D-3E1A-FC6A-8AEC022C4873}"/>
              </a:ext>
            </a:extLst>
          </p:cNvPr>
          <p:cNvPicPr>
            <a:picLocks noChangeAspect="1"/>
          </p:cNvPicPr>
          <p:nvPr/>
        </p:nvPicPr>
        <p:blipFill>
          <a:blip r:embed="rId2">
            <a:extLst>
              <a:ext uri="{28A0092B-C50C-407E-A947-70E740481C1C}">
                <a14:useLocalDpi xmlns:a14="http://schemas.microsoft.com/office/drawing/2010/main" val="0"/>
              </a:ext>
            </a:extLst>
          </a:blip>
          <a:srcRect t="2207" r="-2" b="1750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3D863067-F79E-BB90-853E-B134F0A8693F}"/>
              </a:ext>
            </a:extLst>
          </p:cNvPr>
          <p:cNvSpPr>
            <a:spLocks noGrp="1"/>
          </p:cNvSpPr>
          <p:nvPr>
            <p:ph type="title"/>
          </p:nvPr>
        </p:nvSpPr>
        <p:spPr>
          <a:xfrm>
            <a:off x="677333" y="609600"/>
            <a:ext cx="3851123" cy="734351"/>
          </a:xfrm>
        </p:spPr>
        <p:txBody>
          <a:bodyPr>
            <a:normAutofit/>
          </a:bodyPr>
          <a:lstStyle/>
          <a:p>
            <a:r>
              <a:rPr lang="en-US" dirty="0"/>
              <a:t>Staging</a:t>
            </a:r>
          </a:p>
        </p:txBody>
      </p:sp>
      <p:sp>
        <p:nvSpPr>
          <p:cNvPr id="3" name="Content Placeholder 2">
            <a:extLst>
              <a:ext uri="{FF2B5EF4-FFF2-40B4-BE49-F238E27FC236}">
                <a16:creationId xmlns:a16="http://schemas.microsoft.com/office/drawing/2014/main" id="{7FBFE50C-C7CC-0543-4838-F64F5573B971}"/>
              </a:ext>
            </a:extLst>
          </p:cNvPr>
          <p:cNvSpPr>
            <a:spLocks noGrp="1"/>
          </p:cNvSpPr>
          <p:nvPr>
            <p:ph idx="1"/>
          </p:nvPr>
        </p:nvSpPr>
        <p:spPr>
          <a:xfrm>
            <a:off x="411480" y="1343951"/>
            <a:ext cx="4937760" cy="4904449"/>
          </a:xfrm>
        </p:spPr>
        <p:txBody>
          <a:bodyPr>
            <a:normAutofit/>
          </a:bodyPr>
          <a:lstStyle/>
          <a:p>
            <a:r>
              <a:rPr lang="en-US" sz="2400" u="sng" strike="sngStrike" dirty="0">
                <a:effectLst/>
                <a:latin typeface="Arial" panose="020B0604020202020204" pitchFamily="34" charset="0"/>
                <a:ea typeface="Calibri" panose="020F0502020204030204" pitchFamily="34" charset="0"/>
                <a:cs typeface="Arial" panose="020B0604020202020204" pitchFamily="34" charset="0"/>
              </a:rPr>
              <a:t>(8) The Department may allow for the staging of work for existing structures and take into account the scope of work necessary to achieve compliance.</a:t>
            </a:r>
          </a:p>
          <a:p>
            <a:r>
              <a:rPr lang="en-US" sz="2400"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(8) For existing structures, the Department may allow the staging of work to support implementation of Zone 0 and address the costs of compliance.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65970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undefined">
            <a:extLst>
              <a:ext uri="{FF2B5EF4-FFF2-40B4-BE49-F238E27FC236}">
                <a16:creationId xmlns:a16="http://schemas.microsoft.com/office/drawing/2014/main" id="{1BCA63E0-E29B-6A8D-1AD8-06B35B414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2891" b="-2"/>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225B80-2813-EDF2-2C1F-9BC68D4A9F20}"/>
              </a:ext>
            </a:extLst>
          </p:cNvPr>
          <p:cNvSpPr>
            <a:spLocks noGrp="1"/>
          </p:cNvSpPr>
          <p:nvPr>
            <p:ph type="title"/>
          </p:nvPr>
        </p:nvSpPr>
        <p:spPr>
          <a:xfrm>
            <a:off x="677333" y="609600"/>
            <a:ext cx="3851123" cy="1320800"/>
          </a:xfrm>
        </p:spPr>
        <p:txBody>
          <a:bodyPr>
            <a:normAutofit/>
          </a:bodyPr>
          <a:lstStyle/>
          <a:p>
            <a:r>
              <a:rPr lang="en-US" dirty="0"/>
              <a:t>Zone 1 Change</a:t>
            </a:r>
          </a:p>
        </p:txBody>
      </p:sp>
      <p:sp>
        <p:nvSpPr>
          <p:cNvPr id="39" name="Content Placeholder 2">
            <a:extLst>
              <a:ext uri="{FF2B5EF4-FFF2-40B4-BE49-F238E27FC236}">
                <a16:creationId xmlns:a16="http://schemas.microsoft.com/office/drawing/2014/main" id="{E4952CC5-5F5D-179C-CCAB-9353148078C1}"/>
              </a:ext>
            </a:extLst>
          </p:cNvPr>
          <p:cNvSpPr>
            <a:spLocks noGrp="1"/>
          </p:cNvSpPr>
          <p:nvPr>
            <p:ph idx="1"/>
          </p:nvPr>
        </p:nvSpPr>
        <p:spPr>
          <a:xfrm>
            <a:off x="677334" y="2160589"/>
            <a:ext cx="3851122" cy="3880773"/>
          </a:xfrm>
        </p:spPr>
        <p:txBody>
          <a:bodyPr>
            <a:normAutofit/>
          </a:bodyPr>
          <a:lstStyle/>
          <a:p>
            <a:pPr marL="457200" marR="0">
              <a:lnSpc>
                <a:spcPts val="2540"/>
              </a:lnSpc>
              <a:spcAft>
                <a:spcPts val="800"/>
              </a:spcAft>
              <a:buNone/>
            </a:pPr>
            <a:r>
              <a:rPr lang="en-US" sz="2400" strike="sngStrike" dirty="0">
                <a:effectLst/>
                <a:latin typeface="Arial" panose="020B0604020202020204" pitchFamily="34" charset="0"/>
                <a:ea typeface="Calibri" panose="020F0502020204030204" pitchFamily="34" charset="0"/>
                <a:cs typeface="Arial" panose="020B0604020202020204" pitchFamily="34" charset="0"/>
              </a:rPr>
              <a:t>(3) </a:t>
            </a:r>
            <a:r>
              <a:rPr lang="en-US" sz="2400" dirty="0">
                <a:effectLst/>
                <a:latin typeface="Arial" panose="020B0604020202020204" pitchFamily="34" charset="0"/>
                <a:ea typeface="Calibri" panose="020F0502020204030204" pitchFamily="34" charset="0"/>
                <a:cs typeface="Arial" panose="020B0604020202020204" pitchFamily="34" charset="0"/>
              </a:rPr>
              <a:t>Relocate exposed firewood piles outside of Zone 1 unless they are completely </a:t>
            </a:r>
            <a:r>
              <a:rPr lang="en-US" sz="2400" strike="sngStrike" dirty="0">
                <a:effectLst/>
                <a:latin typeface="Arial" panose="020B0604020202020204" pitchFamily="34" charset="0"/>
                <a:ea typeface="Calibri" panose="020F0502020204030204" pitchFamily="34" charset="0"/>
                <a:cs typeface="Arial" panose="020B0604020202020204" pitchFamily="34" charset="0"/>
              </a:rPr>
              <a:t>cover</a:t>
            </a:r>
            <a:r>
              <a:rPr lang="en-US" sz="2400"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enclosed</a:t>
            </a:r>
            <a:r>
              <a:rPr lang="en-US" sz="2400" dirty="0">
                <a:effectLst/>
                <a:latin typeface="Arial" panose="020B0604020202020204" pitchFamily="34" charset="0"/>
                <a:ea typeface="Calibri" panose="020F0502020204030204" pitchFamily="34" charset="0"/>
                <a:cs typeface="Arial" panose="020B0604020202020204" pitchFamily="34" charset="0"/>
              </a:rPr>
              <a:t> in a fire-resistant material.</a:t>
            </a:r>
          </a:p>
        </p:txBody>
      </p:sp>
      <p:cxnSp>
        <p:nvCxnSpPr>
          <p:cNvPr id="40" name="Straight Connector 3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76632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8D7F13-17FE-98AC-236E-4FD049A10829}"/>
              </a:ext>
            </a:extLst>
          </p:cNvPr>
          <p:cNvSpPr>
            <a:spLocks noGrp="1"/>
          </p:cNvSpPr>
          <p:nvPr>
            <p:ph type="title"/>
          </p:nvPr>
        </p:nvSpPr>
        <p:spPr>
          <a:xfrm>
            <a:off x="1286933" y="609600"/>
            <a:ext cx="10197494" cy="1099457"/>
          </a:xfrm>
        </p:spPr>
        <p:txBody>
          <a:bodyPr>
            <a:normAutofit/>
          </a:bodyPr>
          <a:lstStyle/>
          <a:p>
            <a:r>
              <a:rPr lang="en-US" dirty="0"/>
              <a:t>Thank you for your Input</a:t>
            </a:r>
          </a:p>
        </p:txBody>
      </p:sp>
      <p:sp>
        <p:nvSpPr>
          <p:cNvPr id="12" name="Isosceles Triangle 1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8" name="Content Placeholder 3">
            <a:extLst>
              <a:ext uri="{FF2B5EF4-FFF2-40B4-BE49-F238E27FC236}">
                <a16:creationId xmlns:a16="http://schemas.microsoft.com/office/drawing/2014/main" id="{727683AF-97A0-018D-4EB2-341A5C3E9D01}"/>
              </a:ext>
            </a:extLst>
          </p:cNvPr>
          <p:cNvGraphicFramePr>
            <a:graphicFrameLocks/>
          </p:cNvGraphicFramePr>
          <p:nvPr>
            <p:extLst>
              <p:ext uri="{D42A27DB-BD31-4B8C-83A1-F6EECF244321}">
                <p14:modId xmlns:p14="http://schemas.microsoft.com/office/powerpoint/2010/main" val="31036170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3598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5233-0F17-CF48-94EF-BE40F6329B34}"/>
              </a:ext>
            </a:extLst>
          </p:cNvPr>
          <p:cNvSpPr>
            <a:spLocks noGrp="1"/>
          </p:cNvSpPr>
          <p:nvPr>
            <p:ph type="title"/>
          </p:nvPr>
        </p:nvSpPr>
        <p:spPr/>
        <p:txBody>
          <a:bodyPr/>
          <a:lstStyle/>
          <a:p>
            <a:r>
              <a:rPr lang="en-US" dirty="0"/>
              <a:t>Existing Requirements for Zone 1 and 2 per PRC 4291</a:t>
            </a:r>
          </a:p>
        </p:txBody>
      </p:sp>
      <p:sp>
        <p:nvSpPr>
          <p:cNvPr id="3" name="Content Placeholder 2">
            <a:extLst>
              <a:ext uri="{FF2B5EF4-FFF2-40B4-BE49-F238E27FC236}">
                <a16:creationId xmlns:a16="http://schemas.microsoft.com/office/drawing/2014/main" id="{2A3E2FDA-5A33-642F-BD8B-298591B3E789}"/>
              </a:ext>
            </a:extLst>
          </p:cNvPr>
          <p:cNvSpPr>
            <a:spLocks noGrp="1"/>
          </p:cNvSpPr>
          <p:nvPr>
            <p:ph idx="1"/>
          </p:nvPr>
        </p:nvSpPr>
        <p:spPr>
          <a:xfrm>
            <a:off x="677334" y="2160589"/>
            <a:ext cx="8596668" cy="4331651"/>
          </a:xfrm>
        </p:spPr>
        <p:txBody>
          <a:bodyPr>
            <a:normAutofit/>
          </a:bodyPr>
          <a:lstStyle/>
          <a:p>
            <a:r>
              <a:rPr lang="en-US" sz="2400" dirty="0"/>
              <a:t>The baseline text of these regulations has been in place in the current form since 2013.</a:t>
            </a:r>
          </a:p>
          <a:p>
            <a:r>
              <a:rPr lang="en-US" sz="2400" dirty="0"/>
              <a:t>Because of this, these regulations do not consider an ember-resistant zone – there is no Zone 0.</a:t>
            </a:r>
          </a:p>
          <a:p>
            <a:r>
              <a:rPr lang="en-US" sz="2400" dirty="0"/>
              <a:t>This current regulatory text considers Zone 1 as 0’-30’ from a Building or Structure, and Zone 2 as 30’-60’ from a Building or Structure.</a:t>
            </a:r>
          </a:p>
          <a:p>
            <a:r>
              <a:rPr lang="en-US" sz="2400" dirty="0"/>
              <a:t>The changes in this text are conforming changes that move things out of Zone 1 that now apply to Zone 0 (within 5 feet from a Building or Structure) </a:t>
            </a:r>
          </a:p>
        </p:txBody>
      </p:sp>
    </p:spTree>
    <p:extLst>
      <p:ext uri="{BB962C8B-B14F-4D97-AF65-F5344CB8AC3E}">
        <p14:creationId xmlns:p14="http://schemas.microsoft.com/office/powerpoint/2010/main" val="4253857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3437-E921-F7EA-AB08-0A7566B28005}"/>
              </a:ext>
            </a:extLst>
          </p:cNvPr>
          <p:cNvSpPr>
            <a:spLocks noGrp="1"/>
          </p:cNvSpPr>
          <p:nvPr>
            <p:ph type="title"/>
          </p:nvPr>
        </p:nvSpPr>
        <p:spPr/>
        <p:txBody>
          <a:bodyPr/>
          <a:lstStyle/>
          <a:p>
            <a:r>
              <a:rPr lang="en-US" dirty="0"/>
              <a:t>Commenting</a:t>
            </a:r>
          </a:p>
        </p:txBody>
      </p:sp>
      <p:sp>
        <p:nvSpPr>
          <p:cNvPr id="3" name="Content Placeholder 2">
            <a:extLst>
              <a:ext uri="{FF2B5EF4-FFF2-40B4-BE49-F238E27FC236}">
                <a16:creationId xmlns:a16="http://schemas.microsoft.com/office/drawing/2014/main" id="{4C223EB2-C1CF-78AD-637C-96408922A936}"/>
              </a:ext>
            </a:extLst>
          </p:cNvPr>
          <p:cNvSpPr>
            <a:spLocks noGrp="1"/>
          </p:cNvSpPr>
          <p:nvPr>
            <p:ph idx="1"/>
          </p:nvPr>
        </p:nvSpPr>
        <p:spPr/>
        <p:txBody>
          <a:bodyPr>
            <a:normAutofit/>
          </a:bodyPr>
          <a:lstStyle/>
          <a:p>
            <a:r>
              <a:rPr lang="en-US" sz="2400" spc="-15" dirty="0">
                <a:effectLst/>
                <a:latin typeface="Arial" panose="020B0604020202020204" pitchFamily="34" charset="0"/>
                <a:ea typeface="Times New Roman" panose="02020603050405020304" pitchFamily="18" charset="0"/>
                <a:cs typeface="Arial" panose="020B0604020202020204" pitchFamily="34" charset="0"/>
              </a:rPr>
              <a:t>To submit a verbal comment, select the “Raise Hand” icon - it is circled below in blue. The presenter will call your name and enable your microphone, you will then need to unmute yourself by selecting the microphone, circled in red below. If you have technical issues, please discuss them in the “Chat” pane, circled in green in the graphic below.</a:t>
            </a:r>
            <a:endParaRPr lang="en-US" sz="2400" spc="-15"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sz="2400" dirty="0"/>
          </a:p>
        </p:txBody>
      </p:sp>
      <p:pic>
        <p:nvPicPr>
          <p:cNvPr id="8" name="Picture 7">
            <a:extLst>
              <a:ext uri="{FF2B5EF4-FFF2-40B4-BE49-F238E27FC236}">
                <a16:creationId xmlns:a16="http://schemas.microsoft.com/office/drawing/2014/main" id="{9F5DCA27-6EC5-25FF-2723-AB0132AE6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14" y="4927601"/>
            <a:ext cx="8699707" cy="1152079"/>
          </a:xfrm>
          <a:prstGeom prst="rect">
            <a:avLst/>
          </a:prstGeom>
        </p:spPr>
      </p:pic>
    </p:spTree>
    <p:extLst>
      <p:ext uri="{BB962C8B-B14F-4D97-AF65-F5344CB8AC3E}">
        <p14:creationId xmlns:p14="http://schemas.microsoft.com/office/powerpoint/2010/main" val="2750253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 name="Content Placeholder 6" descr="Hourglass on white background">
            <a:extLst>
              <a:ext uri="{FF2B5EF4-FFF2-40B4-BE49-F238E27FC236}">
                <a16:creationId xmlns:a16="http://schemas.microsoft.com/office/drawing/2014/main" id="{6080A98F-3C82-0AF6-5A5B-EFDA5363C64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717" t="30952" r="1373"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9DD91C5E-093C-90AE-C4C2-25C839679629}"/>
              </a:ext>
            </a:extLst>
          </p:cNvPr>
          <p:cNvSpPr>
            <a:spLocks noGrp="1"/>
          </p:cNvSpPr>
          <p:nvPr>
            <p:ph type="title"/>
          </p:nvPr>
        </p:nvSpPr>
        <p:spPr>
          <a:xfrm>
            <a:off x="5105401" y="1678664"/>
            <a:ext cx="4163002" cy="2779035"/>
          </a:xfrm>
        </p:spPr>
        <p:txBody>
          <a:bodyPr vert="horz" lIns="91440" tIns="45720" rIns="91440" bIns="45720" rtlCol="0" anchor="b">
            <a:normAutofit/>
          </a:bodyPr>
          <a:lstStyle/>
          <a:p>
            <a:pPr algn="r">
              <a:lnSpc>
                <a:spcPct val="90000"/>
              </a:lnSpc>
            </a:pPr>
            <a:r>
              <a:rPr lang="en-US" sz="5400" dirty="0"/>
              <a:t>Workshop will resume at: 1:00 PM</a:t>
            </a:r>
          </a:p>
        </p:txBody>
      </p:sp>
    </p:spTree>
    <p:extLst>
      <p:ext uri="{BB962C8B-B14F-4D97-AF65-F5344CB8AC3E}">
        <p14:creationId xmlns:p14="http://schemas.microsoft.com/office/powerpoint/2010/main" val="3065687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3FB8-1ECE-1878-6F33-681033EC7F62}"/>
              </a:ext>
            </a:extLst>
          </p:cNvPr>
          <p:cNvSpPr>
            <a:spLocks noGrp="1"/>
          </p:cNvSpPr>
          <p:nvPr>
            <p:ph type="title"/>
          </p:nvPr>
        </p:nvSpPr>
        <p:spPr>
          <a:xfrm>
            <a:off x="588434" y="1397000"/>
            <a:ext cx="8596668" cy="800100"/>
          </a:xfrm>
        </p:spPr>
        <p:txBody>
          <a:bodyPr/>
          <a:lstStyle/>
          <a:p>
            <a:r>
              <a:rPr lang="en-US" dirty="0"/>
              <a:t>Next Steps</a:t>
            </a:r>
          </a:p>
        </p:txBody>
      </p:sp>
      <p:graphicFrame>
        <p:nvGraphicFramePr>
          <p:cNvPr id="4" name="Content Placeholder 3">
            <a:extLst>
              <a:ext uri="{FF2B5EF4-FFF2-40B4-BE49-F238E27FC236}">
                <a16:creationId xmlns:a16="http://schemas.microsoft.com/office/drawing/2014/main" id="{3DC5EE1B-7A0E-65F2-23AD-9CECDE24C830}"/>
              </a:ext>
            </a:extLst>
          </p:cNvPr>
          <p:cNvGraphicFramePr>
            <a:graphicFrameLocks noGrp="1"/>
          </p:cNvGraphicFramePr>
          <p:nvPr>
            <p:ph idx="1"/>
            <p:extLst>
              <p:ext uri="{D42A27DB-BD31-4B8C-83A1-F6EECF244321}">
                <p14:modId xmlns:p14="http://schemas.microsoft.com/office/powerpoint/2010/main" val="240034280"/>
              </p:ext>
            </p:extLst>
          </p:nvPr>
        </p:nvGraphicFramePr>
        <p:xfrm>
          <a:off x="323499" y="1638300"/>
          <a:ext cx="9544401" cy="5041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7658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35F16-5C97-8993-79D3-4CEA53ED2339}"/>
            </a:ext>
          </a:extLst>
        </p:cNvPr>
        <p:cNvGrpSpPr/>
        <p:nvPr/>
      </p:nvGrpSpPr>
      <p:grpSpPr>
        <a:xfrm>
          <a:off x="0" y="0"/>
          <a:ext cx="0" cy="0"/>
          <a:chOff x="0" y="0"/>
          <a:chExt cx="0" cy="0"/>
        </a:xfrm>
      </p:grpSpPr>
      <p:pic>
        <p:nvPicPr>
          <p:cNvPr id="7170" name="Picture 2" descr="house with defensible space rendering">
            <a:extLst>
              <a:ext uri="{FF2B5EF4-FFF2-40B4-BE49-F238E27FC236}">
                <a16:creationId xmlns:a16="http://schemas.microsoft.com/office/drawing/2014/main" id="{E563423F-C123-983C-41BE-BDBA2ABBE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04" r="6303" b="-1"/>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9B1B7D-E125-42BE-F701-EAF0451D1EF4}"/>
              </a:ext>
            </a:extLst>
          </p:cNvPr>
          <p:cNvSpPr>
            <a:spLocks noGrp="1"/>
          </p:cNvSpPr>
          <p:nvPr>
            <p:ph type="title"/>
          </p:nvPr>
        </p:nvSpPr>
        <p:spPr>
          <a:xfrm>
            <a:off x="677333" y="609600"/>
            <a:ext cx="3851123" cy="1320800"/>
          </a:xfrm>
        </p:spPr>
        <p:txBody>
          <a:bodyPr>
            <a:normAutofit/>
          </a:bodyPr>
          <a:lstStyle/>
          <a:p>
            <a:r>
              <a:rPr lang="en-US" dirty="0"/>
              <a:t>Ember Resistant Zone Zero</a:t>
            </a:r>
          </a:p>
        </p:txBody>
      </p:sp>
      <p:sp>
        <p:nvSpPr>
          <p:cNvPr id="3" name="Content Placeholder 2">
            <a:extLst>
              <a:ext uri="{FF2B5EF4-FFF2-40B4-BE49-F238E27FC236}">
                <a16:creationId xmlns:a16="http://schemas.microsoft.com/office/drawing/2014/main" id="{DC731D37-CAF5-70FE-A0D8-E43EF73D5C11}"/>
              </a:ext>
            </a:extLst>
          </p:cNvPr>
          <p:cNvSpPr>
            <a:spLocks noGrp="1"/>
          </p:cNvSpPr>
          <p:nvPr>
            <p:ph idx="1"/>
          </p:nvPr>
        </p:nvSpPr>
        <p:spPr>
          <a:xfrm>
            <a:off x="677334" y="1930401"/>
            <a:ext cx="3958166" cy="4318000"/>
          </a:xfrm>
        </p:spPr>
        <p:txBody>
          <a:bodyPr>
            <a:normAutofit lnSpcReduction="10000"/>
          </a:bodyPr>
          <a:lstStyle/>
          <a:p>
            <a:r>
              <a:rPr lang="en-US" sz="2400" dirty="0">
                <a:latin typeface="Arial" panose="020B0604020202020204" pitchFamily="34" charset="0"/>
                <a:cs typeface="Arial" panose="020B0604020202020204" pitchFamily="34" charset="0"/>
              </a:rPr>
              <a:t>The Board’s authority to adopt these regulations is authorized by PRC § 4291</a:t>
            </a:r>
          </a:p>
          <a:p>
            <a:r>
              <a:rPr lang="en-US" sz="2400" dirty="0">
                <a:latin typeface="Arial" panose="020B0604020202020204" pitchFamily="34" charset="0"/>
                <a:cs typeface="Arial" panose="020B0604020202020204" pitchFamily="34" charset="0"/>
              </a:rPr>
              <a:t>Some specific changes within the rule plead are required by changes to the authorizing statute</a:t>
            </a:r>
          </a:p>
          <a:p>
            <a:r>
              <a:rPr lang="en-US" sz="2400" dirty="0">
                <a:latin typeface="Arial" panose="020B0604020202020204" pitchFamily="34" charset="0"/>
                <a:cs typeface="Arial" panose="020B0604020202020204" pitchFamily="34" charset="0"/>
              </a:rPr>
              <a:t>There are changes where the Board has more discretion as to the content of the rule plead</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90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E918E-B9B4-14BD-0191-5321E549F2A1}"/>
            </a:ext>
          </a:extLst>
        </p:cNvPr>
        <p:cNvGrpSpPr/>
        <p:nvPr/>
      </p:nvGrpSpPr>
      <p:grpSpPr>
        <a:xfrm>
          <a:off x="0" y="0"/>
          <a:ext cx="0" cy="0"/>
          <a:chOff x="0" y="0"/>
          <a:chExt cx="0" cy="0"/>
        </a:xfrm>
      </p:grpSpPr>
      <p:pic>
        <p:nvPicPr>
          <p:cNvPr id="7170" name="Picture 2" descr="house with defensible space rendering">
            <a:extLst>
              <a:ext uri="{FF2B5EF4-FFF2-40B4-BE49-F238E27FC236}">
                <a16:creationId xmlns:a16="http://schemas.microsoft.com/office/drawing/2014/main" id="{2B041538-63FE-45AF-B384-71E9BD3B5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04" r="6303" b="-1"/>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44CABA-EF6E-EEDA-E83C-55716BB8CB3F}"/>
              </a:ext>
            </a:extLst>
          </p:cNvPr>
          <p:cNvSpPr>
            <a:spLocks noGrp="1"/>
          </p:cNvSpPr>
          <p:nvPr>
            <p:ph type="title"/>
          </p:nvPr>
        </p:nvSpPr>
        <p:spPr>
          <a:xfrm>
            <a:off x="677333" y="609600"/>
            <a:ext cx="3851123" cy="1320800"/>
          </a:xfrm>
        </p:spPr>
        <p:txBody>
          <a:bodyPr>
            <a:normAutofit/>
          </a:bodyPr>
          <a:lstStyle/>
          <a:p>
            <a:r>
              <a:rPr lang="en-US" dirty="0"/>
              <a:t>Ember Resistant Zone Zero</a:t>
            </a:r>
          </a:p>
        </p:txBody>
      </p:sp>
      <p:sp>
        <p:nvSpPr>
          <p:cNvPr id="3" name="Content Placeholder 2">
            <a:extLst>
              <a:ext uri="{FF2B5EF4-FFF2-40B4-BE49-F238E27FC236}">
                <a16:creationId xmlns:a16="http://schemas.microsoft.com/office/drawing/2014/main" id="{6297EC74-FC2C-DDF6-E42E-BD7D8082CA87}"/>
              </a:ext>
            </a:extLst>
          </p:cNvPr>
          <p:cNvSpPr>
            <a:spLocks noGrp="1"/>
          </p:cNvSpPr>
          <p:nvPr>
            <p:ph idx="1"/>
          </p:nvPr>
        </p:nvSpPr>
        <p:spPr>
          <a:xfrm>
            <a:off x="677334" y="2160589"/>
            <a:ext cx="3851122" cy="3880773"/>
          </a:xfrm>
        </p:spPr>
        <p:txBody>
          <a:bodyPr>
            <a:normAutofit/>
          </a:bodyPr>
          <a:lstStyle/>
          <a:p>
            <a:r>
              <a:rPr lang="en-US" sz="2400" dirty="0">
                <a:latin typeface="Arial" panose="020B0604020202020204" pitchFamily="34" charset="0"/>
                <a:cs typeface="Arial" panose="020B0604020202020204" pitchFamily="34" charset="0"/>
              </a:rPr>
              <a:t>The language in the rule plead must meet the requirements of the Administrative Procedures Act for clarity, consistency, and necessity.</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860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56EBE-D96A-3F31-C1B8-91C88A223ED2}"/>
            </a:ext>
          </a:extLst>
        </p:cNvPr>
        <p:cNvGrpSpPr/>
        <p:nvPr/>
      </p:nvGrpSpPr>
      <p:grpSpPr>
        <a:xfrm>
          <a:off x="0" y="0"/>
          <a:ext cx="0" cy="0"/>
          <a:chOff x="0" y="0"/>
          <a:chExt cx="0" cy="0"/>
        </a:xfrm>
      </p:grpSpPr>
      <p:pic>
        <p:nvPicPr>
          <p:cNvPr id="7170" name="Picture 2" descr="house with defensible space rendering">
            <a:extLst>
              <a:ext uri="{FF2B5EF4-FFF2-40B4-BE49-F238E27FC236}">
                <a16:creationId xmlns:a16="http://schemas.microsoft.com/office/drawing/2014/main" id="{54A39301-4EE4-9816-FDC8-D415000F0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04" r="6303" b="-1"/>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D86EE7-DFEB-DC31-261A-F1BD5669307F}"/>
              </a:ext>
            </a:extLst>
          </p:cNvPr>
          <p:cNvSpPr>
            <a:spLocks noGrp="1"/>
          </p:cNvSpPr>
          <p:nvPr>
            <p:ph type="title"/>
          </p:nvPr>
        </p:nvSpPr>
        <p:spPr>
          <a:xfrm>
            <a:off x="677333" y="609600"/>
            <a:ext cx="3851123" cy="1320800"/>
          </a:xfrm>
        </p:spPr>
        <p:txBody>
          <a:bodyPr>
            <a:normAutofit/>
          </a:bodyPr>
          <a:lstStyle/>
          <a:p>
            <a:r>
              <a:rPr lang="en-US" dirty="0"/>
              <a:t>Changes to Regulatory Text</a:t>
            </a:r>
          </a:p>
        </p:txBody>
      </p:sp>
      <p:sp>
        <p:nvSpPr>
          <p:cNvPr id="3" name="Content Placeholder 2">
            <a:extLst>
              <a:ext uri="{FF2B5EF4-FFF2-40B4-BE49-F238E27FC236}">
                <a16:creationId xmlns:a16="http://schemas.microsoft.com/office/drawing/2014/main" id="{D2C906C5-6C58-DC13-78E5-5E757A6D9577}"/>
              </a:ext>
            </a:extLst>
          </p:cNvPr>
          <p:cNvSpPr>
            <a:spLocks noGrp="1"/>
          </p:cNvSpPr>
          <p:nvPr>
            <p:ph idx="1"/>
          </p:nvPr>
        </p:nvSpPr>
        <p:spPr>
          <a:xfrm>
            <a:off x="677334" y="2160589"/>
            <a:ext cx="3851122" cy="4278311"/>
          </a:xfrm>
        </p:spPr>
        <p:txBody>
          <a:bodyPr>
            <a:normAutofit/>
          </a:bodyPr>
          <a:lstStyle/>
          <a:p>
            <a:r>
              <a:rPr lang="en-US" sz="2400" dirty="0">
                <a:latin typeface="Arial" panose="020B0604020202020204" pitchFamily="34" charset="0"/>
                <a:cs typeface="Arial" panose="020B0604020202020204" pitchFamily="34" charset="0"/>
              </a:rPr>
              <a:t>Plain text indicates existing regulatory text</a:t>
            </a:r>
          </a:p>
          <a:p>
            <a:r>
              <a:rPr lang="en-US" sz="2400" u="sng" dirty="0">
                <a:latin typeface="Arial" panose="020B0604020202020204" pitchFamily="34" charset="0"/>
                <a:cs typeface="Arial" panose="020B0604020202020204" pitchFamily="34" charset="0"/>
              </a:rPr>
              <a:t>Underlined text indicates proposed additions to the regulatory text</a:t>
            </a:r>
          </a:p>
          <a:p>
            <a:r>
              <a:rPr lang="en-US" sz="2400" strike="sngStrike" dirty="0">
                <a:latin typeface="Arial" panose="020B0604020202020204" pitchFamily="34" charset="0"/>
                <a:cs typeface="Arial" panose="020B0604020202020204" pitchFamily="34" charset="0"/>
              </a:rPr>
              <a:t>Strikethrough text indicates proposed deletions from the regulatory text</a:t>
            </a:r>
          </a:p>
        </p:txBody>
      </p:sp>
    </p:spTree>
    <p:extLst>
      <p:ext uri="{BB962C8B-B14F-4D97-AF65-F5344CB8AC3E}">
        <p14:creationId xmlns:p14="http://schemas.microsoft.com/office/powerpoint/2010/main" val="1633318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8CCD-5B79-D610-F3C0-F2A3CB99AD59}"/>
              </a:ext>
            </a:extLst>
          </p:cNvPr>
          <p:cNvSpPr>
            <a:spLocks noGrp="1"/>
          </p:cNvSpPr>
          <p:nvPr>
            <p:ph type="title"/>
          </p:nvPr>
        </p:nvSpPr>
        <p:spPr/>
        <p:txBody>
          <a:bodyPr/>
          <a:lstStyle/>
          <a:p>
            <a:r>
              <a:rPr lang="en-US" dirty="0"/>
              <a:t>§ 1299.01. Purpose. </a:t>
            </a:r>
          </a:p>
        </p:txBody>
      </p:sp>
      <p:sp>
        <p:nvSpPr>
          <p:cNvPr id="3" name="Content Placeholder 2">
            <a:extLst>
              <a:ext uri="{FF2B5EF4-FFF2-40B4-BE49-F238E27FC236}">
                <a16:creationId xmlns:a16="http://schemas.microsoft.com/office/drawing/2014/main" id="{475141CB-5BCD-954D-82F6-AEBD82B0C83F}"/>
              </a:ext>
            </a:extLst>
          </p:cNvPr>
          <p:cNvSpPr>
            <a:spLocks noGrp="1"/>
          </p:cNvSpPr>
          <p:nvPr>
            <p:ph idx="1"/>
          </p:nvPr>
        </p:nvSpPr>
        <p:spPr/>
        <p:txBody>
          <a:bodyPr/>
          <a:lstStyle/>
          <a:p>
            <a:r>
              <a:rPr lang="en-US" sz="2400" dirty="0">
                <a:effectLst/>
                <a:latin typeface="Arial" panose="020B0604020202020204" pitchFamily="34" charset="0"/>
                <a:ea typeface="Calibri" panose="020F0502020204030204" pitchFamily="34" charset="0"/>
                <a:cs typeface="Times New Roman" panose="02020603050405020304" pitchFamily="18" charset="0"/>
              </a:rPr>
              <a:t>The intent of this regulation is to provide guidance for implementation of Public Resources Code Section 4291 to improve safety for fire fighters defending a home as well as increase the survivability of a “Building or Structure” as defined,</a:t>
            </a:r>
            <a:r>
              <a:rPr lang="en-US" sz="2400" strike="sngStrike" dirty="0">
                <a:effectLst/>
                <a:latin typeface="Arial" panose="020B0604020202020204" pitchFamily="34" charset="0"/>
                <a:ea typeface="Calibri" panose="020F0502020204030204" pitchFamily="34" charset="0"/>
                <a:cs typeface="Times New Roman" panose="02020603050405020304" pitchFamily="18" charset="0"/>
              </a:rPr>
              <a:t> that exists in grass, brush, and forest covered lands </a:t>
            </a:r>
            <a:r>
              <a:rPr lang="en-US" sz="2400" dirty="0">
                <a:effectLst/>
                <a:latin typeface="Arial" panose="020B0604020202020204" pitchFamily="34" charset="0"/>
                <a:ea typeface="Calibri" panose="020F0502020204030204" pitchFamily="34" charset="0"/>
                <a:cs typeface="Times New Roman" panose="02020603050405020304" pitchFamily="18" charset="0"/>
              </a:rPr>
              <a:t>within the designated State Responsibility Area (SRA) of California.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353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3B6A0-B5FE-93D8-3A77-D38FA9D55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E6C44-2BE1-2EFF-AA7A-665191074220}"/>
              </a:ext>
            </a:extLst>
          </p:cNvPr>
          <p:cNvSpPr>
            <a:spLocks noGrp="1"/>
          </p:cNvSpPr>
          <p:nvPr>
            <p:ph type="title"/>
          </p:nvPr>
        </p:nvSpPr>
        <p:spPr>
          <a:xfrm>
            <a:off x="5536734" y="609600"/>
            <a:ext cx="3737268" cy="1320800"/>
          </a:xfrm>
        </p:spPr>
        <p:txBody>
          <a:bodyPr>
            <a:normAutofit/>
          </a:bodyPr>
          <a:lstStyle/>
          <a:p>
            <a:r>
              <a:rPr lang="en-US" dirty="0"/>
              <a:t>Potted Plants</a:t>
            </a:r>
          </a:p>
        </p:txBody>
      </p:sp>
      <p:sp>
        <p:nvSpPr>
          <p:cNvPr id="9" name="Content Placeholder 8">
            <a:extLst>
              <a:ext uri="{FF2B5EF4-FFF2-40B4-BE49-F238E27FC236}">
                <a16:creationId xmlns:a16="http://schemas.microsoft.com/office/drawing/2014/main" id="{09BFB1B4-64F2-B62A-5316-A56AF10F78F1}"/>
              </a:ext>
            </a:extLst>
          </p:cNvPr>
          <p:cNvSpPr>
            <a:spLocks noGrp="1"/>
          </p:cNvSpPr>
          <p:nvPr>
            <p:ph idx="1"/>
          </p:nvPr>
        </p:nvSpPr>
        <p:spPr>
          <a:xfrm>
            <a:off x="5118100" y="1333500"/>
            <a:ext cx="4864100" cy="5524499"/>
          </a:xfrm>
          <a:solidFill>
            <a:schemeClr val="bg1"/>
          </a:solidFill>
        </p:spPr>
        <p:txBody>
          <a:bodyPr>
            <a:noAutofit/>
          </a:bodyPr>
          <a:lstStyle/>
          <a:p>
            <a:pPr>
              <a:lnSpc>
                <a:spcPct val="90000"/>
              </a:lnSpc>
            </a:pPr>
            <a:r>
              <a:rPr lang="en-US" sz="2400" u="sng" dirty="0">
                <a:latin typeface="Arial" panose="020B0604020202020204" pitchFamily="34" charset="0"/>
                <a:cs typeface="Arial" panose="020B0604020202020204" pitchFamily="34" charset="0"/>
              </a:rPr>
              <a:t>(A) Exception: Plants in pots are allowable if they are in areas that are not directly beneath, above, or adjacent to a window; are kept in an unaffixed, not combustible pot or container that is no larger than 5-gallon capacity; and set apart by 1.5 times the height of the plant or 12 inches, whichever is greater, from the structure and each other. These plants shall be no greater than 18 inches in height. Dead or dying material on the plants shall be removed.</a:t>
            </a:r>
          </a:p>
        </p:txBody>
      </p:sp>
      <p:pic>
        <p:nvPicPr>
          <p:cNvPr id="5" name="Content Placeholder 4" descr="A plant in a pot&#10;&#10;AI-generated content may be incorrect.">
            <a:extLst>
              <a:ext uri="{FF2B5EF4-FFF2-40B4-BE49-F238E27FC236}">
                <a16:creationId xmlns:a16="http://schemas.microsoft.com/office/drawing/2014/main" id="{2FB92497-E532-9115-3927-B34B560A4EE0}"/>
              </a:ext>
            </a:extLst>
          </p:cNvPr>
          <p:cNvPicPr>
            <a:picLocks noChangeAspect="1"/>
          </p:cNvPicPr>
          <p:nvPr/>
        </p:nvPicPr>
        <p:blipFill>
          <a:blip r:embed="rId2">
            <a:extLst>
              <a:ext uri="{28A0092B-C50C-407E-A947-70E740481C1C}">
                <a14:useLocalDpi xmlns:a14="http://schemas.microsoft.com/office/drawing/2010/main" val="0"/>
              </a:ext>
            </a:extLst>
          </a:blip>
          <a:srcRect l="22447" r="1855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 name="Isosceles Triangle 5">
            <a:extLst>
              <a:ext uri="{FF2B5EF4-FFF2-40B4-BE49-F238E27FC236}">
                <a16:creationId xmlns:a16="http://schemas.microsoft.com/office/drawing/2014/main" id="{81411C1E-E0DE-2AA6-317D-86331CB797B7}"/>
              </a:ext>
            </a:extLst>
          </p:cNvPr>
          <p:cNvSpPr/>
          <p:nvPr/>
        </p:nvSpPr>
        <p:spPr>
          <a:xfrm flipH="1" flipV="1">
            <a:off x="9131300" y="-114300"/>
            <a:ext cx="2857498" cy="4318000"/>
          </a:xfrm>
          <a:prstGeom prst="triangle">
            <a:avLst>
              <a:gd name="adj" fmla="val 5663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803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2A63-2CC5-3CEC-66B7-EB816D4B635E}"/>
              </a:ext>
            </a:extLst>
          </p:cNvPr>
          <p:cNvSpPr>
            <a:spLocks noGrp="1"/>
          </p:cNvSpPr>
          <p:nvPr>
            <p:ph type="title"/>
          </p:nvPr>
        </p:nvSpPr>
        <p:spPr>
          <a:xfrm>
            <a:off x="677334" y="609600"/>
            <a:ext cx="4817533" cy="1320800"/>
          </a:xfrm>
        </p:spPr>
        <p:txBody>
          <a:bodyPr/>
          <a:lstStyle/>
          <a:p>
            <a:r>
              <a:rPr lang="en-US" dirty="0"/>
              <a:t>§ 1299.02. Definitions </a:t>
            </a:r>
          </a:p>
        </p:txBody>
      </p:sp>
      <p:sp>
        <p:nvSpPr>
          <p:cNvPr id="3" name="Content Placeholder 2">
            <a:extLst>
              <a:ext uri="{FF2B5EF4-FFF2-40B4-BE49-F238E27FC236}">
                <a16:creationId xmlns:a16="http://schemas.microsoft.com/office/drawing/2014/main" id="{282B6CFF-DFD2-6730-5B58-69750D2AA9BC}"/>
              </a:ext>
            </a:extLst>
          </p:cNvPr>
          <p:cNvSpPr>
            <a:spLocks noGrp="1"/>
          </p:cNvSpPr>
          <p:nvPr>
            <p:ph idx="1"/>
          </p:nvPr>
        </p:nvSpPr>
        <p:spPr>
          <a:xfrm>
            <a:off x="677334" y="1511301"/>
            <a:ext cx="4669366" cy="4530062"/>
          </a:xfrm>
        </p:spPr>
        <p:txBody>
          <a:bodyPr>
            <a:normAutofit/>
          </a:bodyPr>
          <a:lstStyle/>
          <a:p>
            <a:pPr marL="0" marR="0">
              <a:lnSpc>
                <a:spcPts val="2540"/>
              </a:lnSpc>
              <a:spcAft>
                <a:spcPts val="8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(b) Building or Structure. Anything constructed that is designed or intended for support, enclosure, shelter, or protection of persons, animals, or property, having a permanent roof that is supported by walls or posts that connect to, or rest on the ground. </a:t>
            </a:r>
            <a:r>
              <a:rPr lang="en-US" sz="2400" u="sng" dirty="0">
                <a:effectLst/>
                <a:latin typeface="Arial" panose="020B0604020202020204" pitchFamily="34" charset="0"/>
                <a:ea typeface="Calibri" panose="020F0502020204030204" pitchFamily="34" charset="0"/>
                <a:cs typeface="Times New Roman" panose="02020603050405020304" pitchFamily="18" charset="0"/>
              </a:rPr>
              <a:t>A structure for the purpose of an ember-resistant zone includes an attached deck.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tree, outdoor, wooden, wood&#10;&#10;AI-generated content may be incorrect.">
            <a:extLst>
              <a:ext uri="{FF2B5EF4-FFF2-40B4-BE49-F238E27FC236}">
                <a16:creationId xmlns:a16="http://schemas.microsoft.com/office/drawing/2014/main" id="{48F0B274-ED4B-13A1-6B68-2CF16BCD019C}"/>
              </a:ext>
            </a:extLst>
          </p:cNvPr>
          <p:cNvPicPr>
            <a:picLocks noChangeAspect="1"/>
          </p:cNvPicPr>
          <p:nvPr/>
        </p:nvPicPr>
        <p:blipFill>
          <a:blip r:embed="rId2">
            <a:extLst>
              <a:ext uri="{28A0092B-C50C-407E-A947-70E740481C1C}">
                <a14:useLocalDpi xmlns:a14="http://schemas.microsoft.com/office/drawing/2010/main" val="0"/>
              </a:ext>
            </a:extLst>
          </a:blip>
          <a:srcRect l="26759"/>
          <a:stretch/>
        </p:blipFill>
        <p:spPr>
          <a:xfrm>
            <a:off x="5494867" y="0"/>
            <a:ext cx="6697133" cy="6858000"/>
          </a:xfrm>
          <a:prstGeom prst="rect">
            <a:avLst/>
          </a:prstGeom>
        </p:spPr>
      </p:pic>
    </p:spTree>
    <p:extLst>
      <p:ext uri="{BB962C8B-B14F-4D97-AF65-F5344CB8AC3E}">
        <p14:creationId xmlns:p14="http://schemas.microsoft.com/office/powerpoint/2010/main" val="3640595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537BF-4CC8-E806-304D-2259326703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92455-EFDE-DDEF-74AA-2CDACE9B035F}"/>
              </a:ext>
            </a:extLst>
          </p:cNvPr>
          <p:cNvSpPr>
            <a:spLocks noGrp="1"/>
          </p:cNvSpPr>
          <p:nvPr>
            <p:ph type="title"/>
          </p:nvPr>
        </p:nvSpPr>
        <p:spPr>
          <a:xfrm>
            <a:off x="677334" y="609600"/>
            <a:ext cx="4817533" cy="1320800"/>
          </a:xfrm>
        </p:spPr>
        <p:txBody>
          <a:bodyPr/>
          <a:lstStyle/>
          <a:p>
            <a:r>
              <a:rPr lang="en-US" dirty="0"/>
              <a:t>§ 1299.02. Definitions </a:t>
            </a:r>
          </a:p>
        </p:txBody>
      </p:sp>
      <p:sp>
        <p:nvSpPr>
          <p:cNvPr id="3" name="Content Placeholder 2">
            <a:extLst>
              <a:ext uri="{FF2B5EF4-FFF2-40B4-BE49-F238E27FC236}">
                <a16:creationId xmlns:a16="http://schemas.microsoft.com/office/drawing/2014/main" id="{C45759B8-54F6-67B2-BD1C-F24743EA4B33}"/>
              </a:ext>
            </a:extLst>
          </p:cNvPr>
          <p:cNvSpPr>
            <a:spLocks noGrp="1"/>
          </p:cNvSpPr>
          <p:nvPr>
            <p:ph idx="1"/>
          </p:nvPr>
        </p:nvSpPr>
        <p:spPr>
          <a:xfrm>
            <a:off x="677334" y="1511301"/>
            <a:ext cx="4669366" cy="4530062"/>
          </a:xfrm>
        </p:spPr>
        <p:txBody>
          <a:bodyPr>
            <a:normAutofit/>
          </a:bodyPr>
          <a:lstStyle/>
          <a:p>
            <a:pPr marL="0" marR="0">
              <a:lnSpc>
                <a:spcPts val="2540"/>
              </a:lnSpc>
              <a:spcAft>
                <a:spcPts val="8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(c) Outbuilding. Buildings or structures that are less than one hundred-twenty (120) square feet in size and not used for human habitation. For purposes of this Section, an “Outbuilding” is not a “Building or Structure” as defined in subsection (b) above.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tree, outdoor, wooden, wood&#10;&#10;AI-generated content may be incorrect.">
            <a:extLst>
              <a:ext uri="{FF2B5EF4-FFF2-40B4-BE49-F238E27FC236}">
                <a16:creationId xmlns:a16="http://schemas.microsoft.com/office/drawing/2014/main" id="{6AEA380D-CCE5-0E24-AC4E-627365866052}"/>
              </a:ext>
            </a:extLst>
          </p:cNvPr>
          <p:cNvPicPr>
            <a:picLocks noChangeAspect="1"/>
          </p:cNvPicPr>
          <p:nvPr/>
        </p:nvPicPr>
        <p:blipFill>
          <a:blip r:embed="rId2">
            <a:extLst>
              <a:ext uri="{28A0092B-C50C-407E-A947-70E740481C1C}">
                <a14:useLocalDpi xmlns:a14="http://schemas.microsoft.com/office/drawing/2010/main" val="0"/>
              </a:ext>
            </a:extLst>
          </a:blip>
          <a:srcRect l="26759"/>
          <a:stretch/>
        </p:blipFill>
        <p:spPr>
          <a:xfrm>
            <a:off x="5494867" y="0"/>
            <a:ext cx="6697133" cy="6858000"/>
          </a:xfrm>
          <a:prstGeom prst="rect">
            <a:avLst/>
          </a:prstGeom>
        </p:spPr>
      </p:pic>
    </p:spTree>
    <p:extLst>
      <p:ext uri="{BB962C8B-B14F-4D97-AF65-F5344CB8AC3E}">
        <p14:creationId xmlns:p14="http://schemas.microsoft.com/office/powerpoint/2010/main" val="1460742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4A20B-D8C0-77A7-F9DF-1248B5EFCAFD}"/>
              </a:ext>
            </a:extLst>
          </p:cNvPr>
          <p:cNvSpPr>
            <a:spLocks noGrp="1"/>
          </p:cNvSpPr>
          <p:nvPr>
            <p:ph type="title"/>
          </p:nvPr>
        </p:nvSpPr>
        <p:spPr>
          <a:xfrm>
            <a:off x="677334" y="609600"/>
            <a:ext cx="8596668" cy="1320800"/>
          </a:xfrm>
        </p:spPr>
        <p:txBody>
          <a:bodyPr anchor="t">
            <a:normAutofit/>
          </a:bodyPr>
          <a:lstStyle/>
          <a:p>
            <a:r>
              <a:rPr lang="en-US" dirty="0"/>
              <a:t>Zone 1 and 2 Diagram</a:t>
            </a:r>
          </a:p>
        </p:txBody>
      </p:sp>
      <p:sp>
        <p:nvSpPr>
          <p:cNvPr id="3" name="Content Placeholder 2">
            <a:extLst>
              <a:ext uri="{FF2B5EF4-FFF2-40B4-BE49-F238E27FC236}">
                <a16:creationId xmlns:a16="http://schemas.microsoft.com/office/drawing/2014/main" id="{7B7848AC-C266-A027-8B4E-B530A280FAA1}"/>
              </a:ext>
            </a:extLst>
          </p:cNvPr>
          <p:cNvSpPr>
            <a:spLocks noGrp="1"/>
          </p:cNvSpPr>
          <p:nvPr>
            <p:ph idx="1"/>
          </p:nvPr>
        </p:nvSpPr>
        <p:spPr>
          <a:xfrm>
            <a:off x="6336287" y="2160589"/>
            <a:ext cx="3211974" cy="3880773"/>
          </a:xfrm>
        </p:spPr>
        <p:txBody>
          <a:bodyPr>
            <a:normAutofit/>
          </a:bodyPr>
          <a:lstStyle/>
          <a:p>
            <a:r>
              <a:rPr lang="en-US" sz="2400" dirty="0"/>
              <a:t>This image is from the 2013 Guidance Document “General Guidelines for Creating Defensible Space”.</a:t>
            </a:r>
          </a:p>
        </p:txBody>
      </p:sp>
      <p:pic>
        <p:nvPicPr>
          <p:cNvPr id="4" name="Picture 3">
            <a:extLst>
              <a:ext uri="{FF2B5EF4-FFF2-40B4-BE49-F238E27FC236}">
                <a16:creationId xmlns:a16="http://schemas.microsoft.com/office/drawing/2014/main" id="{E26397E2-B744-2C93-7776-2D0AFFC33ED6}"/>
              </a:ext>
            </a:extLst>
          </p:cNvPr>
          <p:cNvPicPr>
            <a:picLocks noChangeAspect="1"/>
          </p:cNvPicPr>
          <p:nvPr/>
        </p:nvPicPr>
        <p:blipFill>
          <a:blip r:embed="rId2"/>
          <a:srcRect l="4310" r="-1" b="-1"/>
          <a:stretch/>
        </p:blipFill>
        <p:spPr>
          <a:xfrm>
            <a:off x="677334" y="2159331"/>
            <a:ext cx="5423429" cy="3882362"/>
          </a:xfrm>
          <a:prstGeom prst="rect">
            <a:avLst/>
          </a:prstGeom>
        </p:spPr>
      </p:pic>
    </p:spTree>
    <p:extLst>
      <p:ext uri="{BB962C8B-B14F-4D97-AF65-F5344CB8AC3E}">
        <p14:creationId xmlns:p14="http://schemas.microsoft.com/office/powerpoint/2010/main" val="3581196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BF2B2-C266-4459-DDFC-63B483B5C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01CD5F-C15E-B4F9-89DD-09D5DA1E51FA}"/>
              </a:ext>
            </a:extLst>
          </p:cNvPr>
          <p:cNvSpPr>
            <a:spLocks noGrp="1"/>
          </p:cNvSpPr>
          <p:nvPr>
            <p:ph type="title"/>
          </p:nvPr>
        </p:nvSpPr>
        <p:spPr>
          <a:xfrm>
            <a:off x="677334" y="609600"/>
            <a:ext cx="4817533" cy="1320800"/>
          </a:xfrm>
        </p:spPr>
        <p:txBody>
          <a:bodyPr/>
          <a:lstStyle/>
          <a:p>
            <a:r>
              <a:rPr lang="en-US" dirty="0"/>
              <a:t>§ 1299.02. Definitions </a:t>
            </a:r>
          </a:p>
        </p:txBody>
      </p:sp>
      <p:sp>
        <p:nvSpPr>
          <p:cNvPr id="3" name="Content Placeholder 2">
            <a:extLst>
              <a:ext uri="{FF2B5EF4-FFF2-40B4-BE49-F238E27FC236}">
                <a16:creationId xmlns:a16="http://schemas.microsoft.com/office/drawing/2014/main" id="{388FE73D-4CC5-234B-5F6B-C7BF737E8635}"/>
              </a:ext>
            </a:extLst>
          </p:cNvPr>
          <p:cNvSpPr>
            <a:spLocks noGrp="1"/>
          </p:cNvSpPr>
          <p:nvPr>
            <p:ph idx="1"/>
          </p:nvPr>
        </p:nvSpPr>
        <p:spPr>
          <a:xfrm>
            <a:off x="677334" y="1498600"/>
            <a:ext cx="4669366" cy="5168899"/>
          </a:xfrm>
        </p:spPr>
        <p:txBody>
          <a:bodyPr>
            <a:normAutofit/>
          </a:bodyPr>
          <a:lstStyle/>
          <a:p>
            <a:pPr marL="0" marR="0">
              <a:lnSpc>
                <a:spcPts val="2540"/>
              </a:lnSpc>
              <a:spcAft>
                <a:spcPts val="800"/>
              </a:spcAft>
            </a:pPr>
            <a:r>
              <a:rPr lang="en-US" sz="2400" u="sng" dirty="0">
                <a:effectLst/>
                <a:latin typeface="Arial" panose="020B0604020202020204" pitchFamily="34" charset="0"/>
                <a:ea typeface="Calibri" panose="020F0502020204030204" pitchFamily="34" charset="0"/>
                <a:cs typeface="Arial" panose="020B0604020202020204" pitchFamily="34" charset="0"/>
              </a:rPr>
              <a:t>(d) Existing Building or Structure. An Existing Building or Structure is a Building or Structure other than a New Building or Structure.</a:t>
            </a:r>
            <a:endParaRPr lang="en-US" sz="2400" u="sng" dirty="0">
              <a:latin typeface="Arial" panose="020B0604020202020204" pitchFamily="34" charset="0"/>
              <a:ea typeface="Calibri" panose="020F0502020204030204" pitchFamily="34" charset="0"/>
              <a:cs typeface="Arial" panose="020B0604020202020204" pitchFamily="34" charset="0"/>
            </a:endParaRPr>
          </a:p>
          <a:p>
            <a:pPr marL="0" marR="0">
              <a:lnSpc>
                <a:spcPts val="2540"/>
              </a:lnSpc>
              <a:spcAft>
                <a:spcPts val="800"/>
              </a:spcAft>
            </a:pPr>
            <a:r>
              <a:rPr lang="en-US" sz="2400" u="sng" dirty="0">
                <a:effectLst/>
                <a:latin typeface="Arial" panose="020B0604020202020204" pitchFamily="34" charset="0"/>
                <a:ea typeface="Calibri" panose="020F0502020204030204" pitchFamily="34" charset="0"/>
                <a:cs typeface="Arial" panose="020B0604020202020204" pitchFamily="34" charset="0"/>
              </a:rPr>
              <a:t>(e) New Building or Structure. A New Building or Structure is a Building or Structure that did not exist prior to the effective date of the regulation that added this subsection.</a:t>
            </a:r>
            <a:endParaRPr lang="en-US" sz="2400" u="sng"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descr="A picture containing tree, outdoor, wooden, wood&#10;&#10;AI-generated content may be incorrect.">
            <a:extLst>
              <a:ext uri="{FF2B5EF4-FFF2-40B4-BE49-F238E27FC236}">
                <a16:creationId xmlns:a16="http://schemas.microsoft.com/office/drawing/2014/main" id="{AAAF5D4E-276F-C2DA-568E-475002DFC4E5}"/>
              </a:ext>
            </a:extLst>
          </p:cNvPr>
          <p:cNvPicPr>
            <a:picLocks noChangeAspect="1"/>
          </p:cNvPicPr>
          <p:nvPr/>
        </p:nvPicPr>
        <p:blipFill>
          <a:blip r:embed="rId2">
            <a:extLst>
              <a:ext uri="{28A0092B-C50C-407E-A947-70E740481C1C}">
                <a14:useLocalDpi xmlns:a14="http://schemas.microsoft.com/office/drawing/2010/main" val="0"/>
              </a:ext>
            </a:extLst>
          </a:blip>
          <a:srcRect l="26759"/>
          <a:stretch/>
        </p:blipFill>
        <p:spPr>
          <a:xfrm>
            <a:off x="5494867" y="0"/>
            <a:ext cx="6697133" cy="6858000"/>
          </a:xfrm>
          <a:prstGeom prst="rect">
            <a:avLst/>
          </a:prstGeom>
        </p:spPr>
      </p:pic>
    </p:spTree>
    <p:extLst>
      <p:ext uri="{BB962C8B-B14F-4D97-AF65-F5344CB8AC3E}">
        <p14:creationId xmlns:p14="http://schemas.microsoft.com/office/powerpoint/2010/main" val="805600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F65C9-241D-F4F0-028D-6C4871DF0C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B44D8-0E21-CF62-FC25-52407AC5C3A6}"/>
              </a:ext>
            </a:extLst>
          </p:cNvPr>
          <p:cNvSpPr>
            <a:spLocks noGrp="1"/>
          </p:cNvSpPr>
          <p:nvPr>
            <p:ph type="title"/>
          </p:nvPr>
        </p:nvSpPr>
        <p:spPr>
          <a:xfrm>
            <a:off x="677334" y="609600"/>
            <a:ext cx="4817533" cy="1320800"/>
          </a:xfrm>
        </p:spPr>
        <p:txBody>
          <a:bodyPr/>
          <a:lstStyle/>
          <a:p>
            <a:r>
              <a:rPr lang="en-US" dirty="0"/>
              <a:t>§ 1299.02. Definitions </a:t>
            </a:r>
          </a:p>
        </p:txBody>
      </p:sp>
      <p:sp>
        <p:nvSpPr>
          <p:cNvPr id="3" name="Content Placeholder 2">
            <a:extLst>
              <a:ext uri="{FF2B5EF4-FFF2-40B4-BE49-F238E27FC236}">
                <a16:creationId xmlns:a16="http://schemas.microsoft.com/office/drawing/2014/main" id="{B68467CC-BD1A-040A-7F40-D168D258CC01}"/>
              </a:ext>
            </a:extLst>
          </p:cNvPr>
          <p:cNvSpPr>
            <a:spLocks noGrp="1"/>
          </p:cNvSpPr>
          <p:nvPr>
            <p:ph idx="1"/>
          </p:nvPr>
        </p:nvSpPr>
        <p:spPr>
          <a:xfrm>
            <a:off x="677334" y="1511301"/>
            <a:ext cx="4669366" cy="4530062"/>
          </a:xfrm>
        </p:spPr>
        <p:txBody>
          <a:bodyPr>
            <a:normAutofit/>
          </a:bodyPr>
          <a:lstStyle/>
          <a:p>
            <a:pPr marL="0" marR="0">
              <a:lnSpc>
                <a:spcPts val="2540"/>
              </a:lnSpc>
              <a:spcAft>
                <a:spcPts val="800"/>
              </a:spcAft>
            </a:pPr>
            <a:r>
              <a:rPr lang="en-US" sz="2400" u="sng" dirty="0">
                <a:effectLst/>
                <a:latin typeface="Arial" panose="020B0604020202020204" pitchFamily="34" charset="0"/>
                <a:ea typeface="Calibri" panose="020F0502020204030204" pitchFamily="34" charset="0"/>
                <a:cs typeface="Times New Roman" panose="02020603050405020304" pitchFamily="18" charset="0"/>
              </a:rPr>
              <a:t>(f) Combustible: Vegetative, wood, or petroleum-based materials that are likely to ignite and transmit flames.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tree, outdoor, wooden, wood&#10;&#10;AI-generated content may be incorrect.">
            <a:extLst>
              <a:ext uri="{FF2B5EF4-FFF2-40B4-BE49-F238E27FC236}">
                <a16:creationId xmlns:a16="http://schemas.microsoft.com/office/drawing/2014/main" id="{57421A64-024C-38D3-524F-520C5042931B}"/>
              </a:ext>
            </a:extLst>
          </p:cNvPr>
          <p:cNvPicPr>
            <a:picLocks noChangeAspect="1"/>
          </p:cNvPicPr>
          <p:nvPr/>
        </p:nvPicPr>
        <p:blipFill>
          <a:blip r:embed="rId2">
            <a:extLst>
              <a:ext uri="{28A0092B-C50C-407E-A947-70E740481C1C}">
                <a14:useLocalDpi xmlns:a14="http://schemas.microsoft.com/office/drawing/2010/main" val="0"/>
              </a:ext>
            </a:extLst>
          </a:blip>
          <a:srcRect l="26759"/>
          <a:stretch/>
        </p:blipFill>
        <p:spPr>
          <a:xfrm>
            <a:off x="5494867" y="59267"/>
            <a:ext cx="6697133" cy="6858000"/>
          </a:xfrm>
          <a:prstGeom prst="rect">
            <a:avLst/>
          </a:prstGeom>
        </p:spPr>
      </p:pic>
    </p:spTree>
    <p:extLst>
      <p:ext uri="{BB962C8B-B14F-4D97-AF65-F5344CB8AC3E}">
        <p14:creationId xmlns:p14="http://schemas.microsoft.com/office/powerpoint/2010/main" val="58765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7EFB-DDED-91B0-AD4A-C618FF2CF10B}"/>
              </a:ext>
            </a:extLst>
          </p:cNvPr>
          <p:cNvSpPr>
            <a:spLocks noGrp="1"/>
          </p:cNvSpPr>
          <p:nvPr>
            <p:ph type="title"/>
          </p:nvPr>
        </p:nvSpPr>
        <p:spPr/>
        <p:txBody>
          <a:bodyPr/>
          <a:lstStyle/>
          <a:p>
            <a:r>
              <a:rPr lang="en-US" dirty="0"/>
              <a:t>§ 1299.03. Requirements.</a:t>
            </a:r>
          </a:p>
        </p:txBody>
      </p:sp>
      <p:sp>
        <p:nvSpPr>
          <p:cNvPr id="3" name="Content Placeholder 2">
            <a:extLst>
              <a:ext uri="{FF2B5EF4-FFF2-40B4-BE49-F238E27FC236}">
                <a16:creationId xmlns:a16="http://schemas.microsoft.com/office/drawing/2014/main" id="{352E2C27-151A-6F54-4AE3-D62450AAFC22}"/>
              </a:ext>
            </a:extLst>
          </p:cNvPr>
          <p:cNvSpPr>
            <a:spLocks noGrp="1"/>
          </p:cNvSpPr>
          <p:nvPr>
            <p:ph idx="1"/>
          </p:nvPr>
        </p:nvSpPr>
        <p:spPr>
          <a:xfrm>
            <a:off x="677334" y="2160589"/>
            <a:ext cx="5228166" cy="3880773"/>
          </a:xfrm>
        </p:spPr>
        <p:txBody>
          <a:bodyPr/>
          <a:lstStyle/>
          <a:p>
            <a:r>
              <a:rPr lang="en-US" sz="2400" dirty="0">
                <a:effectLst/>
                <a:latin typeface="Arial" panose="020B0604020202020204" pitchFamily="34" charset="0"/>
                <a:ea typeface="Calibri" panose="020F0502020204030204" pitchFamily="34" charset="0"/>
                <a:cs typeface="Times New Roman" panose="02020603050405020304" pitchFamily="18" charset="0"/>
              </a:rPr>
              <a:t>Defensible space is required to be maintained at all times</a:t>
            </a:r>
            <a:r>
              <a:rPr lang="en-US" sz="2400" strike="sngStrike" dirty="0">
                <a:effectLst/>
                <a:latin typeface="Arial" panose="020B0604020202020204" pitchFamily="34" charset="0"/>
                <a:ea typeface="Calibri" panose="020F0502020204030204" pitchFamily="34" charset="0"/>
                <a:cs typeface="Times New Roman" panose="02020603050405020304" pitchFamily="18" charset="0"/>
              </a:rPr>
              <a:t>, whenever flammable vegetative conditions exist</a:t>
            </a:r>
            <a:r>
              <a:rPr lang="en-US" sz="2400" dirty="0">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05890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34FE-D981-ABBA-D70C-D0B4DAB3E779}"/>
              </a:ext>
            </a:extLst>
          </p:cNvPr>
          <p:cNvSpPr>
            <a:spLocks noGrp="1"/>
          </p:cNvSpPr>
          <p:nvPr>
            <p:ph type="title"/>
          </p:nvPr>
        </p:nvSpPr>
        <p:spPr/>
        <p:txBody>
          <a:bodyPr/>
          <a:lstStyle/>
          <a:p>
            <a:r>
              <a:rPr lang="en-US" dirty="0"/>
              <a:t>§ 1299.03(a) Zone Definitions</a:t>
            </a:r>
          </a:p>
        </p:txBody>
      </p:sp>
      <p:sp>
        <p:nvSpPr>
          <p:cNvPr id="3" name="Content Placeholder 2">
            <a:extLst>
              <a:ext uri="{FF2B5EF4-FFF2-40B4-BE49-F238E27FC236}">
                <a16:creationId xmlns:a16="http://schemas.microsoft.com/office/drawing/2014/main" id="{7E666A44-9CE1-3DBD-78FA-64DCA09BDC42}"/>
              </a:ext>
            </a:extLst>
          </p:cNvPr>
          <p:cNvSpPr>
            <a:spLocks noGrp="1"/>
          </p:cNvSpPr>
          <p:nvPr>
            <p:ph idx="1"/>
          </p:nvPr>
        </p:nvSpPr>
        <p:spPr>
          <a:xfrm>
            <a:off x="677334" y="1447800"/>
            <a:ext cx="9965266" cy="5283199"/>
          </a:xfrm>
          <a:solidFill>
            <a:schemeClr val="bg1"/>
          </a:solidFill>
        </p:spPr>
        <p:txBody>
          <a:bodyPr>
            <a:noAutofit/>
          </a:bodyPr>
          <a:lstStyle/>
          <a:p>
            <a:r>
              <a:rPr lang="en-US" sz="2400" u="sng" dirty="0">
                <a:effectLst/>
                <a:latin typeface="Arial" panose="020B0604020202020204" pitchFamily="34" charset="0"/>
                <a:ea typeface="Calibri" panose="020F0502020204030204" pitchFamily="34" charset="0"/>
              </a:rPr>
              <a:t>(a)</a:t>
            </a:r>
            <a:r>
              <a:rPr lang="en-US" sz="2400" dirty="0">
                <a:effectLst/>
                <a:latin typeface="Arial" panose="020B0604020202020204" pitchFamily="34" charset="0"/>
                <a:ea typeface="Calibri" panose="020F0502020204030204" pitchFamily="34" charset="0"/>
              </a:rPr>
              <a:t> One hundred feet (100 ft.) of defensible space clearance shall be maintained in </a:t>
            </a:r>
            <a:r>
              <a:rPr lang="en-US" sz="2400" strike="sngStrike" dirty="0">
                <a:effectLst/>
                <a:latin typeface="Arial" panose="020B0604020202020204" pitchFamily="34" charset="0"/>
                <a:ea typeface="Calibri" panose="020F0502020204030204" pitchFamily="34" charset="0"/>
              </a:rPr>
              <a:t>two</a:t>
            </a:r>
            <a:r>
              <a:rPr lang="en-US" sz="2400" dirty="0">
                <a:effectLst/>
                <a:latin typeface="Arial" panose="020B0604020202020204" pitchFamily="34" charset="0"/>
                <a:ea typeface="Calibri" panose="020F0502020204030204" pitchFamily="34" charset="0"/>
              </a:rPr>
              <a:t> </a:t>
            </a:r>
            <a:r>
              <a:rPr lang="en-US" sz="2400" u="sng" dirty="0">
                <a:effectLst/>
                <a:latin typeface="Arial" panose="020B0604020202020204" pitchFamily="34" charset="0"/>
                <a:ea typeface="Calibri" panose="020F0502020204030204" pitchFamily="34" charset="0"/>
              </a:rPr>
              <a:t>three</a:t>
            </a:r>
            <a:r>
              <a:rPr lang="en-US" sz="2400" dirty="0">
                <a:effectLst/>
                <a:latin typeface="Arial" panose="020B0604020202020204" pitchFamily="34" charset="0"/>
                <a:ea typeface="Calibri" panose="020F0502020204030204" pitchFamily="34" charset="0"/>
              </a:rPr>
              <a:t> distinct </a:t>
            </a:r>
            <a:r>
              <a:rPr lang="en-US" sz="2400" strike="sngStrike" dirty="0">
                <a:effectLst/>
                <a:latin typeface="Arial" panose="020B0604020202020204" pitchFamily="34" charset="0"/>
                <a:ea typeface="Calibri" panose="020F0502020204030204" pitchFamily="34" charset="0"/>
              </a:rPr>
              <a:t>“</a:t>
            </a:r>
            <a:r>
              <a:rPr lang="en-US" sz="2400" strike="sngStrike" dirty="0" err="1">
                <a:effectLst/>
                <a:latin typeface="Arial" panose="020B0604020202020204" pitchFamily="34" charset="0"/>
                <a:ea typeface="Calibri" panose="020F0502020204030204" pitchFamily="34" charset="0"/>
              </a:rPr>
              <a:t>Z</a:t>
            </a:r>
            <a:r>
              <a:rPr lang="en-US" sz="2400" dirty="0" err="1">
                <a:effectLst/>
                <a:latin typeface="Arial" panose="020B0604020202020204" pitchFamily="34" charset="0"/>
                <a:ea typeface="Calibri" panose="020F0502020204030204" pitchFamily="34" charset="0"/>
              </a:rPr>
              <a:t>zones</a:t>
            </a:r>
            <a:r>
              <a:rPr lang="en-US" sz="2400" strike="sngStrike" dirty="0">
                <a:effectLst/>
                <a:latin typeface="Arial" panose="020B0604020202020204" pitchFamily="34" charset="0"/>
                <a:ea typeface="Calibri" panose="020F0502020204030204" pitchFamily="34" charset="0"/>
              </a:rPr>
              <a:t>”</a:t>
            </a:r>
            <a:r>
              <a:rPr lang="en-US" sz="2400" dirty="0">
                <a:effectLst/>
                <a:latin typeface="Arial" panose="020B0604020202020204" pitchFamily="34" charset="0"/>
                <a:ea typeface="Calibri" panose="020F0502020204030204" pitchFamily="34" charset="0"/>
              </a:rPr>
              <a:t> as follows: </a:t>
            </a:r>
          </a:p>
          <a:p>
            <a:r>
              <a:rPr lang="en-US" sz="2400" u="sng" dirty="0">
                <a:effectLst/>
                <a:latin typeface="Arial" panose="020B0604020202020204" pitchFamily="34" charset="0"/>
                <a:ea typeface="Calibri" panose="020F0502020204030204" pitchFamily="34" charset="0"/>
              </a:rPr>
              <a:t>Zone 0 is the area within five feet (5 ft.) around each Building or Structure or to the property line, whichever comes first. </a:t>
            </a:r>
          </a:p>
          <a:p>
            <a:r>
              <a:rPr lang="en-US" sz="2400" strike="sngStrike" dirty="0">
                <a:effectLst/>
                <a:latin typeface="Arial" panose="020B0604020202020204" pitchFamily="34" charset="0"/>
                <a:ea typeface="Calibri" panose="020F0502020204030204" pitchFamily="34" charset="0"/>
              </a:rPr>
              <a:t>“</a:t>
            </a:r>
            <a:r>
              <a:rPr lang="en-US" sz="2400" dirty="0">
                <a:effectLst/>
                <a:latin typeface="Arial" panose="020B0604020202020204" pitchFamily="34" charset="0"/>
                <a:ea typeface="Calibri" panose="020F0502020204030204" pitchFamily="34" charset="0"/>
              </a:rPr>
              <a:t>Zone 1</a:t>
            </a:r>
            <a:r>
              <a:rPr lang="en-US" sz="2400" strike="sngStrike" dirty="0">
                <a:effectLst/>
                <a:latin typeface="Arial" panose="020B0604020202020204" pitchFamily="34" charset="0"/>
                <a:ea typeface="Calibri" panose="020F0502020204030204" pitchFamily="34" charset="0"/>
              </a:rPr>
              <a:t>”</a:t>
            </a:r>
            <a:r>
              <a:rPr lang="en-US" sz="2400" dirty="0">
                <a:effectLst/>
                <a:latin typeface="Arial" panose="020B0604020202020204" pitchFamily="34" charset="0"/>
                <a:ea typeface="Calibri" panose="020F0502020204030204" pitchFamily="34" charset="0"/>
              </a:rPr>
              <a:t> extends </a:t>
            </a:r>
            <a:r>
              <a:rPr lang="en-US" sz="2400" u="sng" dirty="0">
                <a:effectLst/>
                <a:latin typeface="Arial" panose="020B0604020202020204" pitchFamily="34" charset="0"/>
                <a:ea typeface="Calibri" panose="020F0502020204030204" pitchFamily="34" charset="0"/>
              </a:rPr>
              <a:t>from five (5ft.) to</a:t>
            </a:r>
            <a:r>
              <a:rPr lang="en-US" sz="2400" dirty="0">
                <a:effectLst/>
                <a:latin typeface="Arial" panose="020B0604020202020204" pitchFamily="34" charset="0"/>
                <a:ea typeface="Calibri" panose="020F0502020204030204" pitchFamily="34" charset="0"/>
              </a:rPr>
              <a:t> thirty feet (30 ft.) out from each </a:t>
            </a:r>
            <a:r>
              <a:rPr lang="en-US" sz="2400" strike="sngStrike" dirty="0">
                <a:effectLst/>
                <a:latin typeface="Arial" panose="020B0604020202020204" pitchFamily="34" charset="0"/>
                <a:ea typeface="Calibri" panose="020F0502020204030204" pitchFamily="34" charset="0"/>
              </a:rPr>
              <a:t>“</a:t>
            </a:r>
            <a:r>
              <a:rPr lang="en-US" sz="2400" dirty="0">
                <a:effectLst/>
                <a:latin typeface="Arial" panose="020B0604020202020204" pitchFamily="34" charset="0"/>
                <a:ea typeface="Calibri" panose="020F0502020204030204" pitchFamily="34" charset="0"/>
              </a:rPr>
              <a:t>Building or Structure,</a:t>
            </a:r>
            <a:r>
              <a:rPr lang="en-US" sz="2400" strike="sngStrike" dirty="0">
                <a:effectLst/>
                <a:latin typeface="Arial" panose="020B0604020202020204" pitchFamily="34" charset="0"/>
                <a:ea typeface="Calibri" panose="020F0502020204030204" pitchFamily="34" charset="0"/>
              </a:rPr>
              <a:t>”</a:t>
            </a:r>
            <a:r>
              <a:rPr lang="en-US" sz="2400" dirty="0">
                <a:effectLst/>
                <a:latin typeface="Arial" panose="020B0604020202020204" pitchFamily="34" charset="0"/>
                <a:ea typeface="Calibri" panose="020F0502020204030204" pitchFamily="34" charset="0"/>
              </a:rPr>
              <a:t> or to the property line, whichever comes first; </a:t>
            </a:r>
          </a:p>
          <a:p>
            <a:r>
              <a:rPr lang="en-US" sz="2400" strike="sngStrike" dirty="0">
                <a:effectLst/>
                <a:latin typeface="Arial" panose="020B0604020202020204" pitchFamily="34" charset="0"/>
                <a:ea typeface="Calibri" panose="020F0502020204030204" pitchFamily="34" charset="0"/>
              </a:rPr>
              <a:t>“</a:t>
            </a:r>
            <a:r>
              <a:rPr lang="en-US" sz="2400" dirty="0">
                <a:effectLst/>
                <a:latin typeface="Arial" panose="020B0604020202020204" pitchFamily="34" charset="0"/>
                <a:ea typeface="Calibri" panose="020F0502020204030204" pitchFamily="34" charset="0"/>
              </a:rPr>
              <a:t>Zone 2</a:t>
            </a:r>
            <a:r>
              <a:rPr lang="en-US" sz="2400" strike="sngStrike" dirty="0">
                <a:effectLst/>
                <a:latin typeface="Arial" panose="020B0604020202020204" pitchFamily="34" charset="0"/>
                <a:ea typeface="Calibri" panose="020F0502020204030204" pitchFamily="34" charset="0"/>
              </a:rPr>
              <a:t>”</a:t>
            </a:r>
            <a:r>
              <a:rPr lang="en-US" sz="2400" dirty="0">
                <a:effectLst/>
                <a:latin typeface="Arial" panose="020B0604020202020204" pitchFamily="34" charset="0"/>
                <a:ea typeface="Calibri" panose="020F0502020204030204" pitchFamily="34" charset="0"/>
              </a:rPr>
              <a:t> extends from thirty feet (30 ft.) to one hundred feet (100 ft.) from each </a:t>
            </a:r>
            <a:r>
              <a:rPr lang="en-US" sz="2400" strike="sngStrike" dirty="0">
                <a:effectLst/>
                <a:latin typeface="Arial" panose="020B0604020202020204" pitchFamily="34" charset="0"/>
                <a:ea typeface="Calibri" panose="020F0502020204030204" pitchFamily="34" charset="0"/>
              </a:rPr>
              <a:t>“</a:t>
            </a:r>
            <a:r>
              <a:rPr lang="en-US" sz="2400" dirty="0">
                <a:effectLst/>
                <a:latin typeface="Arial" panose="020B0604020202020204" pitchFamily="34" charset="0"/>
                <a:ea typeface="Calibri" panose="020F0502020204030204" pitchFamily="34" charset="0"/>
              </a:rPr>
              <a:t>Building or Structure,</a:t>
            </a:r>
            <a:r>
              <a:rPr lang="en-US" sz="2400" strike="sngStrike" dirty="0">
                <a:effectLst/>
                <a:latin typeface="Arial" panose="020B0604020202020204" pitchFamily="34" charset="0"/>
                <a:ea typeface="Calibri" panose="020F0502020204030204" pitchFamily="34" charset="0"/>
              </a:rPr>
              <a:t>”</a:t>
            </a:r>
            <a:r>
              <a:rPr lang="en-US" sz="2400" dirty="0">
                <a:effectLst/>
                <a:latin typeface="Arial" panose="020B0604020202020204" pitchFamily="34" charset="0"/>
                <a:ea typeface="Calibri" panose="020F0502020204030204" pitchFamily="34" charset="0"/>
              </a:rPr>
              <a:t> but not beyond the property line.</a:t>
            </a:r>
            <a:r>
              <a:rPr lang="en-US" sz="2400" strike="sngStrike" dirty="0">
                <a:effectLst/>
                <a:latin typeface="Arial" panose="020B0604020202020204" pitchFamily="34" charset="0"/>
                <a:ea typeface="Calibri" panose="020F0502020204030204" pitchFamily="34" charset="0"/>
              </a:rPr>
              <a:t> </a:t>
            </a:r>
          </a:p>
          <a:p>
            <a:r>
              <a:rPr lang="en-US" sz="2400" dirty="0">
                <a:effectLst/>
                <a:latin typeface="Arial" panose="020B0604020202020204" pitchFamily="34" charset="0"/>
                <a:ea typeface="Calibri" panose="020F0502020204030204" pitchFamily="34" charset="0"/>
              </a:rPr>
              <a:t>The vegetation treatment requirements for </a:t>
            </a:r>
            <a:r>
              <a:rPr lang="en-US" sz="2400" u="sng" dirty="0">
                <a:effectLst/>
                <a:latin typeface="Arial" panose="020B0604020202020204" pitchFamily="34" charset="0"/>
                <a:ea typeface="Calibri" panose="020F0502020204030204" pitchFamily="34" charset="0"/>
              </a:rPr>
              <a:t>Zone 0 are more restrictive than for Zone 1; the requirements</a:t>
            </a:r>
            <a:r>
              <a:rPr lang="en-US" sz="2400" dirty="0">
                <a:effectLst/>
                <a:latin typeface="Arial" panose="020B0604020202020204" pitchFamily="34" charset="0"/>
                <a:ea typeface="Calibri" panose="020F0502020204030204" pitchFamily="34" charset="0"/>
              </a:rPr>
              <a:t> for Zone 1 are more restrictive than for Zone 2</a:t>
            </a:r>
            <a:r>
              <a:rPr lang="en-US" sz="2400" strike="sngStrike" dirty="0">
                <a:effectLst/>
                <a:latin typeface="Arial" panose="020B0604020202020204" pitchFamily="34" charset="0"/>
                <a:ea typeface="Calibri" panose="020F0502020204030204" pitchFamily="34" charset="0"/>
              </a:rPr>
              <a:t>,</a:t>
            </a:r>
            <a:r>
              <a:rPr lang="en-US" sz="2400" u="sng" dirty="0">
                <a:effectLst/>
                <a:latin typeface="Arial" panose="020B0604020202020204" pitchFamily="34" charset="0"/>
                <a:ea typeface="Calibri" panose="020F0502020204030204" pitchFamily="34" charset="0"/>
              </a:rPr>
              <a:t>;</a:t>
            </a:r>
            <a:r>
              <a:rPr lang="en-US" sz="2400" dirty="0">
                <a:effectLst/>
                <a:latin typeface="Arial" panose="020B0604020202020204" pitchFamily="34" charset="0"/>
                <a:ea typeface="Calibri" panose="020F0502020204030204" pitchFamily="34" charset="0"/>
              </a:rPr>
              <a:t> as provided in </a:t>
            </a:r>
            <a:r>
              <a:rPr lang="en-US" sz="2400" u="sng" dirty="0">
                <a:effectLst/>
                <a:latin typeface="Arial" panose="020B0604020202020204" pitchFamily="34" charset="0"/>
                <a:ea typeface="Calibri" panose="020F0502020204030204" pitchFamily="34" charset="0"/>
              </a:rPr>
              <a:t>this section</a:t>
            </a:r>
            <a:r>
              <a:rPr lang="en-US" sz="2400" dirty="0">
                <a:effectLst/>
                <a:latin typeface="Arial" panose="020B0604020202020204" pitchFamily="34" charset="0"/>
                <a:ea typeface="Calibri" panose="020F0502020204030204" pitchFamily="34" charset="0"/>
              </a:rPr>
              <a:t> </a:t>
            </a:r>
            <a:r>
              <a:rPr lang="en-US" sz="2400" strike="sngStrike" dirty="0">
                <a:effectLst/>
                <a:latin typeface="Arial" panose="020B0604020202020204" pitchFamily="34" charset="0"/>
                <a:ea typeface="Calibri" panose="020F0502020204030204" pitchFamily="34" charset="0"/>
              </a:rPr>
              <a:t>(a) and (b) below</a:t>
            </a:r>
            <a:r>
              <a:rPr lang="en-US" sz="2400" dirty="0">
                <a:effectLst/>
                <a:latin typeface="Arial" panose="020B0604020202020204" pitchFamily="34" charset="0"/>
                <a:ea typeface="Calibri" panose="020F0502020204030204" pitchFamily="34" charset="0"/>
              </a:rPr>
              <a:t>. </a:t>
            </a:r>
            <a:endParaRPr lang="en-US" sz="2400" dirty="0"/>
          </a:p>
        </p:txBody>
      </p:sp>
    </p:spTree>
    <p:extLst>
      <p:ext uri="{BB962C8B-B14F-4D97-AF65-F5344CB8AC3E}">
        <p14:creationId xmlns:p14="http://schemas.microsoft.com/office/powerpoint/2010/main" val="190045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233E1-F6CA-10B9-C467-99FECCEEA041}"/>
              </a:ext>
            </a:extLst>
          </p:cNvPr>
          <p:cNvSpPr>
            <a:spLocks noGrp="1"/>
          </p:cNvSpPr>
          <p:nvPr>
            <p:ph type="title"/>
          </p:nvPr>
        </p:nvSpPr>
        <p:spPr>
          <a:xfrm>
            <a:off x="220134" y="660400"/>
            <a:ext cx="3145366" cy="3035300"/>
          </a:xfrm>
        </p:spPr>
        <p:txBody>
          <a:bodyPr/>
          <a:lstStyle/>
          <a:p>
            <a:r>
              <a:rPr lang="en-US" dirty="0"/>
              <a:t>§ 1299.03(a) Zone Definitions</a:t>
            </a:r>
          </a:p>
        </p:txBody>
      </p:sp>
      <p:pic>
        <p:nvPicPr>
          <p:cNvPr id="8194" name="Picture 2" descr="How To Create Defensible Space for Wildfire Safety | CAL FIRE">
            <a:extLst>
              <a:ext uri="{FF2B5EF4-FFF2-40B4-BE49-F238E27FC236}">
                <a16:creationId xmlns:a16="http://schemas.microsoft.com/office/drawing/2014/main" id="{B8C79B85-78E0-84C6-9E51-446951A53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587" y="0"/>
            <a:ext cx="9015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033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A14AE-5036-23FF-D9D8-56FAD378D0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71AE5E-477A-ECCC-37F0-0FA71B31AE74}"/>
              </a:ext>
            </a:extLst>
          </p:cNvPr>
          <p:cNvSpPr>
            <a:spLocks noGrp="1"/>
          </p:cNvSpPr>
          <p:nvPr>
            <p:ph type="title"/>
          </p:nvPr>
        </p:nvSpPr>
        <p:spPr/>
        <p:txBody>
          <a:bodyPr/>
          <a:lstStyle/>
          <a:p>
            <a:r>
              <a:rPr lang="en-US" dirty="0"/>
              <a:t>§ 1299.03(b) Zone Zero Requirements</a:t>
            </a:r>
          </a:p>
        </p:txBody>
      </p:sp>
      <p:sp>
        <p:nvSpPr>
          <p:cNvPr id="3" name="Content Placeholder 2">
            <a:extLst>
              <a:ext uri="{FF2B5EF4-FFF2-40B4-BE49-F238E27FC236}">
                <a16:creationId xmlns:a16="http://schemas.microsoft.com/office/drawing/2014/main" id="{A6122CB7-EDC1-7643-76DB-39647DD69EE0}"/>
              </a:ext>
            </a:extLst>
          </p:cNvPr>
          <p:cNvSpPr>
            <a:spLocks noGrp="1"/>
          </p:cNvSpPr>
          <p:nvPr>
            <p:ph idx="1"/>
          </p:nvPr>
        </p:nvSpPr>
        <p:spPr>
          <a:xfrm>
            <a:off x="677334" y="1485900"/>
            <a:ext cx="8596668" cy="4952999"/>
          </a:xfrm>
        </p:spPr>
        <p:txBody>
          <a:bodyPr>
            <a:normAutofit/>
          </a:bodyPr>
          <a:lstStyle/>
          <a:p>
            <a:r>
              <a:rPr lang="en-US" sz="2400" dirty="0"/>
              <a:t>(1) Landscaping Materials</a:t>
            </a:r>
          </a:p>
          <a:p>
            <a:pPr lvl="1"/>
            <a:r>
              <a:rPr lang="en-US" sz="2000" dirty="0"/>
              <a:t>Exception: Some Potted Plants</a:t>
            </a:r>
          </a:p>
          <a:p>
            <a:r>
              <a:rPr lang="en-US" sz="2400" dirty="0"/>
              <a:t>(2) Trees </a:t>
            </a:r>
          </a:p>
          <a:p>
            <a:pPr lvl="1"/>
            <a:r>
              <a:rPr lang="en-US" sz="2000" dirty="0"/>
              <a:t>Exception: Some trees with specific pruning. </a:t>
            </a:r>
          </a:p>
          <a:p>
            <a:r>
              <a:rPr lang="en-US" sz="2400" dirty="0"/>
              <a:t>(3) Other items that are likely to be ignited by embers  </a:t>
            </a:r>
          </a:p>
          <a:p>
            <a:r>
              <a:rPr lang="en-US" sz="2400" dirty="0"/>
              <a:t>(4) Combustible Gates</a:t>
            </a:r>
          </a:p>
          <a:p>
            <a:r>
              <a:rPr lang="en-US" sz="2400" dirty="0"/>
              <a:t>(5) Combustible Fences</a:t>
            </a:r>
          </a:p>
          <a:p>
            <a:r>
              <a:rPr lang="en-US" sz="2400" dirty="0"/>
              <a:t>(6) Outbuildings </a:t>
            </a:r>
          </a:p>
          <a:p>
            <a:r>
              <a:rPr lang="en-US" sz="2400" dirty="0"/>
              <a:t>(7) Timelines</a:t>
            </a:r>
          </a:p>
          <a:p>
            <a:r>
              <a:rPr lang="en-US" sz="2400" dirty="0"/>
              <a:t>(8) Staging and scope of work</a:t>
            </a:r>
          </a:p>
        </p:txBody>
      </p:sp>
    </p:spTree>
    <p:extLst>
      <p:ext uri="{BB962C8B-B14F-4D97-AF65-F5344CB8AC3E}">
        <p14:creationId xmlns:p14="http://schemas.microsoft.com/office/powerpoint/2010/main" val="1337150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393E-9664-27B2-A7C2-63FDE43CDFE2}"/>
              </a:ext>
            </a:extLst>
          </p:cNvPr>
          <p:cNvSpPr>
            <a:spLocks noGrp="1"/>
          </p:cNvSpPr>
          <p:nvPr>
            <p:ph type="title"/>
          </p:nvPr>
        </p:nvSpPr>
        <p:spPr>
          <a:xfrm>
            <a:off x="5536734" y="609600"/>
            <a:ext cx="3737268" cy="1320800"/>
          </a:xfrm>
        </p:spPr>
        <p:txBody>
          <a:bodyPr>
            <a:normAutofit/>
          </a:bodyPr>
          <a:lstStyle/>
          <a:p>
            <a:r>
              <a:rPr lang="en-US" dirty="0"/>
              <a:t>Landscaping Materials</a:t>
            </a:r>
          </a:p>
        </p:txBody>
      </p:sp>
      <p:sp>
        <p:nvSpPr>
          <p:cNvPr id="3" name="Content Placeholder 2">
            <a:extLst>
              <a:ext uri="{FF2B5EF4-FFF2-40B4-BE49-F238E27FC236}">
                <a16:creationId xmlns:a16="http://schemas.microsoft.com/office/drawing/2014/main" id="{F8D00FF0-27FF-C606-9734-F41A9EEE9115}"/>
              </a:ext>
            </a:extLst>
          </p:cNvPr>
          <p:cNvSpPr>
            <a:spLocks noGrp="1"/>
          </p:cNvSpPr>
          <p:nvPr>
            <p:ph idx="1"/>
          </p:nvPr>
        </p:nvSpPr>
        <p:spPr>
          <a:xfrm>
            <a:off x="5209563" y="2160589"/>
            <a:ext cx="4290037" cy="3880773"/>
          </a:xfrm>
        </p:spPr>
        <p:txBody>
          <a:bodyPr>
            <a:noAutofit/>
          </a:bodyPr>
          <a:lstStyle/>
          <a:p>
            <a:r>
              <a:rPr lang="en-US" sz="2400" u="sng" dirty="0">
                <a:effectLst/>
                <a:latin typeface="Arial" panose="020B0604020202020204" pitchFamily="34" charset="0"/>
                <a:ea typeface="Calibri" panose="020F0502020204030204" pitchFamily="34" charset="0"/>
              </a:rPr>
              <a:t>(1) No landscaping materials that are likely to be ignited by embers are permitted within Zone 0. This includes, but is not limited to grass, ornamental or native plants, shrubs, branches, fallen leaves and tree needles, weeds, and combustible mulches including bark and woodchips. </a:t>
            </a:r>
            <a:endParaRPr lang="en-US" sz="2400" dirty="0"/>
          </a:p>
        </p:txBody>
      </p:sp>
      <p:pic>
        <p:nvPicPr>
          <p:cNvPr id="7" name="Picture 6" descr="undefined">
            <a:extLst>
              <a:ext uri="{FF2B5EF4-FFF2-40B4-BE49-F238E27FC236}">
                <a16:creationId xmlns:a16="http://schemas.microsoft.com/office/drawing/2014/main" id="{EA2DFFF1-F01A-BD63-EF18-1F365E4A1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017" r="19983"/>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45974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D4934-A09F-84E5-6612-FBF444B74853}"/>
              </a:ext>
            </a:extLst>
          </p:cNvPr>
          <p:cNvSpPr>
            <a:spLocks noGrp="1"/>
          </p:cNvSpPr>
          <p:nvPr>
            <p:ph type="title"/>
          </p:nvPr>
        </p:nvSpPr>
        <p:spPr>
          <a:xfrm>
            <a:off x="5536734" y="609600"/>
            <a:ext cx="3737268" cy="1320800"/>
          </a:xfrm>
        </p:spPr>
        <p:txBody>
          <a:bodyPr>
            <a:normAutofit/>
          </a:bodyPr>
          <a:lstStyle/>
          <a:p>
            <a:r>
              <a:rPr lang="en-US" dirty="0"/>
              <a:t>Potted Plants</a:t>
            </a:r>
          </a:p>
        </p:txBody>
      </p:sp>
      <p:sp>
        <p:nvSpPr>
          <p:cNvPr id="9" name="Content Placeholder 8">
            <a:extLst>
              <a:ext uri="{FF2B5EF4-FFF2-40B4-BE49-F238E27FC236}">
                <a16:creationId xmlns:a16="http://schemas.microsoft.com/office/drawing/2014/main" id="{9F03F9BD-E62B-D4A2-C4E3-92DB71F338B9}"/>
              </a:ext>
            </a:extLst>
          </p:cNvPr>
          <p:cNvSpPr>
            <a:spLocks noGrp="1"/>
          </p:cNvSpPr>
          <p:nvPr>
            <p:ph idx="1"/>
          </p:nvPr>
        </p:nvSpPr>
        <p:spPr>
          <a:xfrm>
            <a:off x="5118100" y="1333500"/>
            <a:ext cx="4864100" cy="5524499"/>
          </a:xfrm>
          <a:solidFill>
            <a:schemeClr val="bg1"/>
          </a:solidFill>
        </p:spPr>
        <p:txBody>
          <a:bodyPr>
            <a:noAutofit/>
          </a:bodyPr>
          <a:lstStyle/>
          <a:p>
            <a:pPr>
              <a:lnSpc>
                <a:spcPct val="90000"/>
              </a:lnSpc>
            </a:pPr>
            <a:r>
              <a:rPr lang="en-US" sz="2400" u="sng" dirty="0">
                <a:latin typeface="Arial" panose="020B0604020202020204" pitchFamily="34" charset="0"/>
                <a:cs typeface="Arial" panose="020B0604020202020204" pitchFamily="34" charset="0"/>
              </a:rPr>
              <a:t>(A) Exception: Plants in pots are allowable if they are in areas that are not directly beneath, above, or adjacent to a window; are kept in an unaffixed, not combustible pot or container that is no larger than 5-gallon capacity; and set apart by 1.5 times the height of the plant or 12 inches, whichever is greater, from the structure and each other. These plants shall be no greater than 18 inches in height. Dead or dying material on the plants shall be removed.</a:t>
            </a:r>
          </a:p>
        </p:txBody>
      </p:sp>
      <p:pic>
        <p:nvPicPr>
          <p:cNvPr id="5" name="Content Placeholder 4" descr="A plant in a pot&#10;&#10;AI-generated content may be incorrect.">
            <a:extLst>
              <a:ext uri="{FF2B5EF4-FFF2-40B4-BE49-F238E27FC236}">
                <a16:creationId xmlns:a16="http://schemas.microsoft.com/office/drawing/2014/main" id="{75C988E9-7DBB-418D-C682-F431E2E0A6B8}"/>
              </a:ext>
            </a:extLst>
          </p:cNvPr>
          <p:cNvPicPr>
            <a:picLocks noChangeAspect="1"/>
          </p:cNvPicPr>
          <p:nvPr/>
        </p:nvPicPr>
        <p:blipFill>
          <a:blip r:embed="rId2">
            <a:extLst>
              <a:ext uri="{28A0092B-C50C-407E-A947-70E740481C1C}">
                <a14:useLocalDpi xmlns:a14="http://schemas.microsoft.com/office/drawing/2010/main" val="0"/>
              </a:ext>
            </a:extLst>
          </a:blip>
          <a:srcRect l="22447" r="1855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8" name="Isosceles Triangle 1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Isosceles Triangle 5">
            <a:extLst>
              <a:ext uri="{FF2B5EF4-FFF2-40B4-BE49-F238E27FC236}">
                <a16:creationId xmlns:a16="http://schemas.microsoft.com/office/drawing/2014/main" id="{B3946AA9-0A35-AB02-CAC2-A1EE4174982E}"/>
              </a:ext>
            </a:extLst>
          </p:cNvPr>
          <p:cNvSpPr/>
          <p:nvPr/>
        </p:nvSpPr>
        <p:spPr>
          <a:xfrm flipH="1" flipV="1">
            <a:off x="9131300" y="-114300"/>
            <a:ext cx="2857498" cy="4318000"/>
          </a:xfrm>
          <a:prstGeom prst="triangle">
            <a:avLst>
              <a:gd name="adj" fmla="val 5663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5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8418-54F9-BEE1-CA77-E6E4F82EDFB4}"/>
              </a:ext>
            </a:extLst>
          </p:cNvPr>
          <p:cNvSpPr>
            <a:spLocks noGrp="1"/>
          </p:cNvSpPr>
          <p:nvPr>
            <p:ph type="title"/>
          </p:nvPr>
        </p:nvSpPr>
        <p:spPr/>
        <p:txBody>
          <a:bodyPr/>
          <a:lstStyle/>
          <a:p>
            <a:r>
              <a:rPr lang="en-US" dirty="0"/>
              <a:t>Trees</a:t>
            </a:r>
          </a:p>
        </p:txBody>
      </p:sp>
      <p:sp>
        <p:nvSpPr>
          <p:cNvPr id="3" name="Content Placeholder 2">
            <a:extLst>
              <a:ext uri="{FF2B5EF4-FFF2-40B4-BE49-F238E27FC236}">
                <a16:creationId xmlns:a16="http://schemas.microsoft.com/office/drawing/2014/main" id="{A32F537E-1B20-7AA5-CEA7-1F4B52B6AFE1}"/>
              </a:ext>
            </a:extLst>
          </p:cNvPr>
          <p:cNvSpPr>
            <a:spLocks noGrp="1"/>
          </p:cNvSpPr>
          <p:nvPr>
            <p:ph idx="1"/>
          </p:nvPr>
        </p:nvSpPr>
        <p:spPr>
          <a:xfrm>
            <a:off x="677334" y="1358901"/>
            <a:ext cx="6015566" cy="4682462"/>
          </a:xfrm>
        </p:spPr>
        <p:txBody>
          <a:bodyPr>
            <a:noAutofit/>
          </a:bodyPr>
          <a:lstStyle/>
          <a:p>
            <a:pPr marL="457200" marR="0">
              <a:lnSpc>
                <a:spcPts val="2540"/>
              </a:lnSpc>
              <a:spcAft>
                <a:spcPts val="800"/>
              </a:spcAft>
            </a:pPr>
            <a:r>
              <a:rPr lang="en-US" sz="2400" u="sng" dirty="0">
                <a:effectLst/>
                <a:latin typeface="Arial" panose="020B0604020202020204" pitchFamily="34" charset="0"/>
                <a:ea typeface="Calibri" panose="020F0502020204030204" pitchFamily="34" charset="0"/>
                <a:cs typeface="Arial" panose="020B0604020202020204" pitchFamily="34" charset="0"/>
              </a:rPr>
              <a:t>(2) No trees are permitted in Zone 0. </a:t>
            </a:r>
            <a:endParaRPr lang="en-US" sz="2400" dirty="0">
              <a:latin typeface="Arial" panose="020B0604020202020204" pitchFamily="34" charset="0"/>
              <a:ea typeface="Calibri" panose="020F0502020204030204" pitchFamily="34" charset="0"/>
              <a:cs typeface="Arial" panose="020B0604020202020204" pitchFamily="34" charset="0"/>
            </a:endParaRPr>
          </a:p>
          <a:p>
            <a:pPr marL="457200" marR="0">
              <a:lnSpc>
                <a:spcPts val="2540"/>
              </a:lnSpc>
              <a:spcAft>
                <a:spcPts val="800"/>
              </a:spcAft>
            </a:pPr>
            <a:r>
              <a:rPr lang="en-US" sz="2400" u="sng" dirty="0">
                <a:effectLst/>
                <a:latin typeface="Arial" panose="020B0604020202020204" pitchFamily="34" charset="0"/>
                <a:ea typeface="Calibri" panose="020F0502020204030204" pitchFamily="34" charset="0"/>
                <a:cs typeface="Arial" panose="020B0604020202020204" pitchFamily="34" charset="0"/>
              </a:rPr>
              <a:t>(A) Exception: If the bole of a tree is present within Zone 0, that tree is permitted if it is taller than the adjacent Building or Structure’s roof ridgeline, does not have any dead and dying branches; and all live tree branches shall be kept ten feet (10’) above the adjacent Building or Structure’s roof ridgeline, ten feet (10’) away from chimneys and stovepipe outlets, and five feet (5’) away from the sides of any Building or Structure. </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1026" name="Picture 2" descr="undefined">
            <a:extLst>
              <a:ext uri="{FF2B5EF4-FFF2-40B4-BE49-F238E27FC236}">
                <a16:creationId xmlns:a16="http://schemas.microsoft.com/office/drawing/2014/main" id="{D39BE55A-FE6E-52CB-7185-7F843838BE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89" b="12067"/>
          <a:stretch/>
        </p:blipFill>
        <p:spPr bwMode="auto">
          <a:xfrm>
            <a:off x="7183966" y="279399"/>
            <a:ext cx="4854424" cy="3149601"/>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
            <a:extLst>
              <a:ext uri="{FF2B5EF4-FFF2-40B4-BE49-F238E27FC236}">
                <a16:creationId xmlns:a16="http://schemas.microsoft.com/office/drawing/2014/main" id="{9FB9C61A-9310-836A-0474-2319893C9843}"/>
              </a:ext>
            </a:extLst>
          </p:cNvPr>
          <p:cNvSpPr/>
          <p:nvPr/>
        </p:nvSpPr>
        <p:spPr>
          <a:xfrm>
            <a:off x="7183966" y="3349577"/>
            <a:ext cx="4854424" cy="3364525"/>
          </a:xfrm>
          <a:prstGeom prst="rect">
            <a:avLst/>
          </a:prstGeom>
          <a:blipFill>
            <a:blip r:embed="rId3" cstate="print"/>
            <a:stretch>
              <a:fillRect l="-35456" r="-3234"/>
            </a:stretch>
          </a:blipFill>
        </p:spPr>
        <p:txBody>
          <a:bodyPr wrap="square" lIns="0" tIns="0" rIns="0" bIns="0" rtlCol="0"/>
          <a:lstStyle/>
          <a:p>
            <a:endParaRPr dirty="0"/>
          </a:p>
        </p:txBody>
      </p:sp>
      <p:sp>
        <p:nvSpPr>
          <p:cNvPr id="8" name="Title 1">
            <a:extLst>
              <a:ext uri="{FF2B5EF4-FFF2-40B4-BE49-F238E27FC236}">
                <a16:creationId xmlns:a16="http://schemas.microsoft.com/office/drawing/2014/main" id="{50BFD3B0-11DF-C901-9031-9E24B2895DA6}"/>
              </a:ext>
            </a:extLst>
          </p:cNvPr>
          <p:cNvSpPr txBox="1">
            <a:spLocks/>
          </p:cNvSpPr>
          <p:nvPr/>
        </p:nvSpPr>
        <p:spPr>
          <a:xfrm>
            <a:off x="9004300" y="6400800"/>
            <a:ext cx="3365500" cy="762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dirty="0">
                <a:solidFill>
                  <a:schemeClr val="accent2">
                    <a:lumMod val="50000"/>
                  </a:schemeClr>
                </a:solidFill>
              </a:rPr>
              <a:t>Photo Credit: Yana Valachovic</a:t>
            </a:r>
          </a:p>
        </p:txBody>
      </p:sp>
    </p:spTree>
    <p:extLst>
      <p:ext uri="{BB962C8B-B14F-4D97-AF65-F5344CB8AC3E}">
        <p14:creationId xmlns:p14="http://schemas.microsoft.com/office/powerpoint/2010/main" val="1979655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662E28-F061-0744-F8AA-BC2B276C000C}"/>
              </a:ext>
            </a:extLst>
          </p:cNvPr>
          <p:cNvSpPr/>
          <p:nvPr/>
        </p:nvSpPr>
        <p:spPr>
          <a:xfrm>
            <a:off x="0" y="4214812"/>
            <a:ext cx="12192000" cy="26431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Valparaiso, Chile, 2000">
            <a:extLst>
              <a:ext uri="{FF2B5EF4-FFF2-40B4-BE49-F238E27FC236}">
                <a16:creationId xmlns:a16="http://schemas.microsoft.com/office/drawing/2014/main" id="{82A7C0D1-D0E0-C517-E093-5E671D0E2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1392" y="2981693"/>
            <a:ext cx="2680608" cy="388077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reeping groundsel growing on a wooden trellis in Italy">
            <a:extLst>
              <a:ext uri="{FF2B5EF4-FFF2-40B4-BE49-F238E27FC236}">
                <a16:creationId xmlns:a16="http://schemas.microsoft.com/office/drawing/2014/main" id="{9DE028BA-F629-45C7-84B5-3D61F20564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11" b="-5911"/>
          <a:stretch/>
        </p:blipFill>
        <p:spPr bwMode="auto">
          <a:xfrm>
            <a:off x="9511392" y="0"/>
            <a:ext cx="2703971" cy="44704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765118BA-9F79-A3B3-80D7-EC6DC2B04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346" y="4214812"/>
            <a:ext cx="4004829" cy="2643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B294B5-90CC-8F00-4FEC-85DE7FC841CF}"/>
              </a:ext>
            </a:extLst>
          </p:cNvPr>
          <p:cNvSpPr>
            <a:spLocks noGrp="1"/>
          </p:cNvSpPr>
          <p:nvPr>
            <p:ph type="title"/>
          </p:nvPr>
        </p:nvSpPr>
        <p:spPr>
          <a:xfrm>
            <a:off x="677334" y="482600"/>
            <a:ext cx="5418666" cy="1447800"/>
          </a:xfrm>
          <a:solidFill>
            <a:schemeClr val="bg1"/>
          </a:solidFill>
        </p:spPr>
        <p:txBody>
          <a:bodyPr/>
          <a:lstStyle/>
          <a:p>
            <a:r>
              <a:rPr lang="en-US" dirty="0"/>
              <a:t>Items likely to be ignited by embers</a:t>
            </a:r>
          </a:p>
        </p:txBody>
      </p:sp>
      <p:sp>
        <p:nvSpPr>
          <p:cNvPr id="3" name="Content Placeholder 2">
            <a:extLst>
              <a:ext uri="{FF2B5EF4-FFF2-40B4-BE49-F238E27FC236}">
                <a16:creationId xmlns:a16="http://schemas.microsoft.com/office/drawing/2014/main" id="{DA538C33-9C86-8F66-D2F4-9B790394A42E}"/>
              </a:ext>
            </a:extLst>
          </p:cNvPr>
          <p:cNvSpPr>
            <a:spLocks noGrp="1"/>
          </p:cNvSpPr>
          <p:nvPr>
            <p:ph idx="1"/>
          </p:nvPr>
        </p:nvSpPr>
        <p:spPr>
          <a:xfrm>
            <a:off x="677334" y="1841500"/>
            <a:ext cx="8733366" cy="4199863"/>
          </a:xfrm>
        </p:spPr>
        <p:txBody>
          <a:bodyPr>
            <a:normAutofit/>
          </a:bodyPr>
          <a:lstStyle/>
          <a:p>
            <a:r>
              <a:rPr lang="en-US" sz="2400" u="sng" dirty="0">
                <a:effectLst/>
                <a:latin typeface="Arial" panose="020B0604020202020204" pitchFamily="34" charset="0"/>
                <a:ea typeface="Calibri" panose="020F0502020204030204" pitchFamily="34" charset="0"/>
              </a:rPr>
              <a:t>No items that are likely to be ignited by embers are permitted within Zone 0, including but not limited to combustible boards, timbers, firewood, synthetic lawn, attached window boxes, and trellises. The roof and rain gutters of a Building or Structure shall be kept clear of leaves and needles. </a:t>
            </a:r>
            <a:endParaRPr lang="en-US" sz="2400" dirty="0"/>
          </a:p>
        </p:txBody>
      </p:sp>
      <p:pic>
        <p:nvPicPr>
          <p:cNvPr id="5124" name="Picture 4" descr="undefined">
            <a:extLst>
              <a:ext uri="{FF2B5EF4-FFF2-40B4-BE49-F238E27FC236}">
                <a16:creationId xmlns:a16="http://schemas.microsoft.com/office/drawing/2014/main" id="{F5AB88E3-B51B-6278-F9DE-69186FCDB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14814"/>
            <a:ext cx="3966615" cy="264318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utume foilage - leaves on roof stock pictures, royalty-free photos &amp; images">
            <a:extLst>
              <a:ext uri="{FF2B5EF4-FFF2-40B4-BE49-F238E27FC236}">
                <a16:creationId xmlns:a16="http://schemas.microsoft.com/office/drawing/2014/main" id="{DFEC3801-F983-96D8-4E6B-2BA8B843A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6615" y="4214812"/>
            <a:ext cx="3964782" cy="264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81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477D765-69C4-EDDC-5314-F9DD7020C717}"/>
              </a:ext>
            </a:extLst>
          </p:cNvPr>
          <p:cNvPicPr>
            <a:picLocks noChangeAspect="1"/>
          </p:cNvPicPr>
          <p:nvPr/>
        </p:nvPicPr>
        <p:blipFill>
          <a:blip r:embed="rId2"/>
          <a:srcRect l="2023" t="-5094" r="-2023" b="5094"/>
          <a:stretch/>
        </p:blipFill>
        <p:spPr>
          <a:xfrm>
            <a:off x="606799" y="1951035"/>
            <a:ext cx="3330831" cy="4089069"/>
          </a:xfrm>
          <a:prstGeom prst="rect">
            <a:avLst/>
          </a:prstGeom>
        </p:spPr>
      </p:pic>
      <p:sp>
        <p:nvSpPr>
          <p:cNvPr id="2" name="Title 1">
            <a:extLst>
              <a:ext uri="{FF2B5EF4-FFF2-40B4-BE49-F238E27FC236}">
                <a16:creationId xmlns:a16="http://schemas.microsoft.com/office/drawing/2014/main" id="{D6960244-F2EA-C8DB-833D-ECDEE5B8E3E6}"/>
              </a:ext>
            </a:extLst>
          </p:cNvPr>
          <p:cNvSpPr>
            <a:spLocks noGrp="1"/>
          </p:cNvSpPr>
          <p:nvPr>
            <p:ph type="title"/>
          </p:nvPr>
        </p:nvSpPr>
        <p:spPr>
          <a:xfrm>
            <a:off x="677334" y="609600"/>
            <a:ext cx="8596668" cy="1320800"/>
          </a:xfrm>
        </p:spPr>
        <p:txBody>
          <a:bodyPr anchor="t">
            <a:normAutofit/>
          </a:bodyPr>
          <a:lstStyle/>
          <a:p>
            <a:r>
              <a:rPr lang="en-US">
                <a:effectLst/>
                <a:latin typeface="Arial" panose="020B0604020202020204" pitchFamily="34" charset="0"/>
                <a:ea typeface="Calibri" panose="020F0502020204030204" pitchFamily="34" charset="0"/>
                <a:cs typeface="Times New Roman" panose="02020603050405020304" pitchFamily="18" charset="0"/>
              </a:rPr>
              <a:t>Zone 1 Requirements</a:t>
            </a:r>
            <a:endParaRPr lang="en-US" dirty="0"/>
          </a:p>
        </p:txBody>
      </p:sp>
      <p:sp>
        <p:nvSpPr>
          <p:cNvPr id="3" name="Content Placeholder 2">
            <a:extLst>
              <a:ext uri="{FF2B5EF4-FFF2-40B4-BE49-F238E27FC236}">
                <a16:creationId xmlns:a16="http://schemas.microsoft.com/office/drawing/2014/main" id="{9AF467B6-52EE-2BAD-B86B-B762F1B8E87F}"/>
              </a:ext>
            </a:extLst>
          </p:cNvPr>
          <p:cNvSpPr>
            <a:spLocks noGrp="1"/>
          </p:cNvSpPr>
          <p:nvPr>
            <p:ph idx="1"/>
          </p:nvPr>
        </p:nvSpPr>
        <p:spPr>
          <a:xfrm>
            <a:off x="4063160" y="2160589"/>
            <a:ext cx="5207839" cy="3880773"/>
          </a:xfrm>
        </p:spPr>
        <p:txBody>
          <a:bodyPr>
            <a:normAutofit/>
          </a:bodyPr>
          <a:lstStyle/>
          <a:p>
            <a:pPr marL="0" marR="0">
              <a:spcAft>
                <a:spcPts val="1200"/>
              </a:spcAft>
              <a:buNone/>
            </a:pPr>
            <a:r>
              <a:rPr lang="en-US" sz="2400" dirty="0">
                <a:effectLst/>
                <a:latin typeface="Arial" panose="020B0604020202020204" pitchFamily="34" charset="0"/>
                <a:ea typeface="Calibri" panose="020F0502020204030204" pitchFamily="34" charset="0"/>
                <a:cs typeface="Times New Roman" panose="02020603050405020304" pitchFamily="18" charset="0"/>
              </a:rPr>
              <a:t>(1) Remove all dead or dying grass, plants, shrubs, trees, branches, leaves, weeds, and </a:t>
            </a:r>
            <a:r>
              <a:rPr lang="en-US" sz="2400" strike="sngStrike" dirty="0">
                <a:effectLst/>
                <a:latin typeface="Arial" panose="020B0604020202020204" pitchFamily="34" charset="0"/>
                <a:ea typeface="Calibri" panose="020F0502020204030204" pitchFamily="34" charset="0"/>
                <a:cs typeface="Times New Roman" panose="02020603050405020304" pitchFamily="18" charset="0"/>
              </a:rPr>
              <a:t>pine</a:t>
            </a:r>
            <a:r>
              <a:rPr lang="en-US" sz="2400" dirty="0">
                <a:effectLst/>
                <a:latin typeface="Arial" panose="020B0604020202020204" pitchFamily="34" charset="0"/>
                <a:ea typeface="Calibri" panose="020F0502020204030204" pitchFamily="34" charset="0"/>
                <a:cs typeface="Times New Roman" panose="02020603050405020304" pitchFamily="18" charset="0"/>
              </a:rPr>
              <a:t> needles from the Zone whether such vegetation occurs in yard areas around the “Building or Structure</a:t>
            </a:r>
            <a:r>
              <a:rPr lang="en-US" sz="2400" strike="sngStrike" dirty="0">
                <a:effectLst/>
                <a:latin typeface="Arial" panose="020B0604020202020204" pitchFamily="34" charset="0"/>
                <a:ea typeface="Calibri" panose="020F0502020204030204" pitchFamily="34" charset="0"/>
                <a:cs typeface="Times New Roman" panose="02020603050405020304" pitchFamily="18" charset="0"/>
              </a:rPr>
              <a:t>,” on the roof or rain gutters of the “Building or Structure,” </a:t>
            </a:r>
            <a:r>
              <a:rPr lang="en-US" sz="2400" dirty="0">
                <a:effectLst/>
                <a:latin typeface="Arial" panose="020B0604020202020204" pitchFamily="34" charset="0"/>
                <a:ea typeface="Calibri" panose="020F0502020204030204" pitchFamily="34" charset="0"/>
                <a:cs typeface="Times New Roman" panose="02020603050405020304" pitchFamily="18" charset="0"/>
              </a:rPr>
              <a:t>or any other location within the Zone.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346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36AA-483A-E60A-4350-2649828A4D48}"/>
              </a:ext>
            </a:extLst>
          </p:cNvPr>
          <p:cNvSpPr>
            <a:spLocks noGrp="1"/>
          </p:cNvSpPr>
          <p:nvPr>
            <p:ph type="title"/>
          </p:nvPr>
        </p:nvSpPr>
        <p:spPr>
          <a:xfrm>
            <a:off x="5536734" y="609600"/>
            <a:ext cx="3737268" cy="1320800"/>
          </a:xfrm>
        </p:spPr>
        <p:txBody>
          <a:bodyPr>
            <a:normAutofit/>
          </a:bodyPr>
          <a:lstStyle/>
          <a:p>
            <a:r>
              <a:rPr lang="en-US" dirty="0"/>
              <a:t>Gates</a:t>
            </a:r>
          </a:p>
        </p:txBody>
      </p:sp>
      <p:sp>
        <p:nvSpPr>
          <p:cNvPr id="3" name="Content Placeholder 2">
            <a:extLst>
              <a:ext uri="{FF2B5EF4-FFF2-40B4-BE49-F238E27FC236}">
                <a16:creationId xmlns:a16="http://schemas.microsoft.com/office/drawing/2014/main" id="{18E990B5-5251-6964-E511-97531753EE98}"/>
              </a:ext>
            </a:extLst>
          </p:cNvPr>
          <p:cNvSpPr>
            <a:spLocks noGrp="1"/>
          </p:cNvSpPr>
          <p:nvPr>
            <p:ph idx="1"/>
          </p:nvPr>
        </p:nvSpPr>
        <p:spPr>
          <a:xfrm>
            <a:off x="5209563" y="2160589"/>
            <a:ext cx="4064439" cy="3880773"/>
          </a:xfrm>
        </p:spPr>
        <p:txBody>
          <a:bodyPr>
            <a:normAutofit/>
          </a:bodyPr>
          <a:lstStyle/>
          <a:p>
            <a:r>
              <a:rPr lang="en-US" sz="2400" u="sng" dirty="0">
                <a:effectLst/>
                <a:latin typeface="Arial" panose="020B0604020202020204" pitchFamily="34" charset="0"/>
                <a:ea typeface="Calibri" panose="020F0502020204030204" pitchFamily="34" charset="0"/>
                <a:cs typeface="Times New Roman" panose="02020603050405020304" pitchFamily="18" charset="0"/>
              </a:rPr>
              <a:t>(4) Combustible gates that are directly attached to a Building or Structure are not permitted in Zone 0.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8" name="Picture 7" descr="A picture containing building, porch&#10;&#10;AI-generated content may be incorrect.">
            <a:extLst>
              <a:ext uri="{FF2B5EF4-FFF2-40B4-BE49-F238E27FC236}">
                <a16:creationId xmlns:a16="http://schemas.microsoft.com/office/drawing/2014/main" id="{EBC3D0A1-39E5-53BF-A095-0DF3516D4FF9}"/>
              </a:ext>
            </a:extLst>
          </p:cNvPr>
          <p:cNvPicPr>
            <a:picLocks noChangeAspect="1"/>
          </p:cNvPicPr>
          <p:nvPr/>
        </p:nvPicPr>
        <p:blipFill>
          <a:blip r:embed="rId2">
            <a:extLst>
              <a:ext uri="{28A0092B-C50C-407E-A947-70E740481C1C}">
                <a14:useLocalDpi xmlns:a14="http://schemas.microsoft.com/office/drawing/2010/main" val="0"/>
              </a:ext>
            </a:extLst>
          </a:blip>
          <a:srcRect r="-1" b="466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3" name="Isosceles Triangle 1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05165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9C54-8C2E-30EE-3705-010EFF007F5B}"/>
              </a:ext>
            </a:extLst>
          </p:cNvPr>
          <p:cNvSpPr>
            <a:spLocks noGrp="1"/>
          </p:cNvSpPr>
          <p:nvPr>
            <p:ph type="title"/>
          </p:nvPr>
        </p:nvSpPr>
        <p:spPr/>
        <p:txBody>
          <a:bodyPr/>
          <a:lstStyle/>
          <a:p>
            <a:r>
              <a:rPr lang="en-US" dirty="0"/>
              <a:t>Fences</a:t>
            </a:r>
          </a:p>
        </p:txBody>
      </p:sp>
      <p:pic>
        <p:nvPicPr>
          <p:cNvPr id="5" name="Content Placeholder 4" descr="A picture containing fence, outdoor, plant, garden&#10;&#10;AI-generated content may be incorrect.">
            <a:extLst>
              <a:ext uri="{FF2B5EF4-FFF2-40B4-BE49-F238E27FC236}">
                <a16:creationId xmlns:a16="http://schemas.microsoft.com/office/drawing/2014/main" id="{50337BD1-AD64-2B4D-2E8D-276C36A0E6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8832" y="0"/>
            <a:ext cx="4593167" cy="3444875"/>
          </a:xfrm>
        </p:spPr>
      </p:pic>
      <p:pic>
        <p:nvPicPr>
          <p:cNvPr id="6146" name="Picture 2" descr="Colorful metal picket fence in Russia">
            <a:extLst>
              <a:ext uri="{FF2B5EF4-FFF2-40B4-BE49-F238E27FC236}">
                <a16:creationId xmlns:a16="http://schemas.microsoft.com/office/drawing/2014/main" id="{57DE16FE-5A08-36A3-C986-E1BE0639F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832" y="3409949"/>
            <a:ext cx="4593168" cy="344487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2F582B8-65DE-F1A3-26A2-01CA1AE3A965}"/>
              </a:ext>
            </a:extLst>
          </p:cNvPr>
          <p:cNvSpPr txBox="1">
            <a:spLocks/>
          </p:cNvSpPr>
          <p:nvPr/>
        </p:nvSpPr>
        <p:spPr>
          <a:xfrm>
            <a:off x="838200" y="1562100"/>
            <a:ext cx="4428744" cy="46101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marR="0">
              <a:lnSpc>
                <a:spcPts val="2540"/>
              </a:lnSpc>
              <a:spcAft>
                <a:spcPts val="800"/>
              </a:spcAft>
            </a:pPr>
            <a:r>
              <a:rPr lang="en-US" sz="2400" u="sng" dirty="0">
                <a:effectLst/>
                <a:latin typeface="Arial" panose="020B0604020202020204" pitchFamily="34" charset="0"/>
                <a:ea typeface="Calibri" panose="020F0502020204030204" pitchFamily="34" charset="0"/>
                <a:cs typeface="Times New Roman" panose="02020603050405020304" pitchFamily="18" charset="0"/>
              </a:rPr>
              <a:t>(5) Fences that are directly attached to a Building or Structure shall have a five foot (5 ft) non-combustible span at the point of attachment. After the effective date of this regulation, no new sections of combustible fence are permitted within 5 feet of a Building or Structure including an attached deck.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3107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6475C1-F0BC-F5C3-181D-D51D19C7F725}"/>
              </a:ext>
            </a:extLst>
          </p:cNvPr>
          <p:cNvSpPr/>
          <p:nvPr/>
        </p:nvSpPr>
        <p:spPr>
          <a:xfrm>
            <a:off x="7620000" y="16538"/>
            <a:ext cx="4572000" cy="68249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a:extLst>
              <a:ext uri="{FF2B5EF4-FFF2-40B4-BE49-F238E27FC236}">
                <a16:creationId xmlns:a16="http://schemas.microsoft.com/office/drawing/2014/main" id="{3E6FEBF2-2350-B875-49CA-A99E16266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2" y="3420450"/>
            <a:ext cx="4561350" cy="34210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1B47A7-4E9F-C310-E86F-C205B68EBEDE}"/>
              </a:ext>
            </a:extLst>
          </p:cNvPr>
          <p:cNvSpPr>
            <a:spLocks noGrp="1"/>
          </p:cNvSpPr>
          <p:nvPr>
            <p:ph type="title"/>
          </p:nvPr>
        </p:nvSpPr>
        <p:spPr>
          <a:xfrm>
            <a:off x="677334" y="609600"/>
            <a:ext cx="8596668" cy="750889"/>
          </a:xfrm>
        </p:spPr>
        <p:txBody>
          <a:bodyPr/>
          <a:lstStyle/>
          <a:p>
            <a:r>
              <a:rPr lang="en-US" dirty="0"/>
              <a:t>Outbuildings</a:t>
            </a:r>
          </a:p>
        </p:txBody>
      </p:sp>
      <p:sp>
        <p:nvSpPr>
          <p:cNvPr id="3" name="Content Placeholder 2">
            <a:extLst>
              <a:ext uri="{FF2B5EF4-FFF2-40B4-BE49-F238E27FC236}">
                <a16:creationId xmlns:a16="http://schemas.microsoft.com/office/drawing/2014/main" id="{DA51D645-C67F-872C-5255-3E65BDD23C34}"/>
              </a:ext>
            </a:extLst>
          </p:cNvPr>
          <p:cNvSpPr>
            <a:spLocks noGrp="1"/>
          </p:cNvSpPr>
          <p:nvPr>
            <p:ph idx="1"/>
          </p:nvPr>
        </p:nvSpPr>
        <p:spPr>
          <a:xfrm>
            <a:off x="677334" y="1377027"/>
            <a:ext cx="5151966" cy="4664335"/>
          </a:xfrm>
        </p:spPr>
        <p:txBody>
          <a:bodyPr>
            <a:normAutofit/>
          </a:bodyPr>
          <a:lstStyle/>
          <a:p>
            <a:r>
              <a:rPr lang="en-US" sz="2400" u="sng" dirty="0">
                <a:effectLst/>
                <a:latin typeface="Arial" panose="020B0604020202020204" pitchFamily="34" charset="0"/>
                <a:ea typeface="Calibri" panose="020F0502020204030204" pitchFamily="34" charset="0"/>
                <a:cs typeface="Arial" panose="020B0604020202020204" pitchFamily="34" charset="0"/>
              </a:rPr>
              <a:t>(6) Outbuildings are not permitted in Zone 0, unless constructed according to the standards in Chapter 7A (commencing with Section 701A.1) of Part 2 of Title 24 of the California Code of Regulations. Outbuildings that meet these standards shall be considered part of the Building or Structure for purposes of determining Zones 0, 1, and 2.</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104" name="Picture 8" descr="undefined">
            <a:extLst>
              <a:ext uri="{FF2B5EF4-FFF2-40B4-BE49-F238E27FC236}">
                <a16:creationId xmlns:a16="http://schemas.microsoft.com/office/drawing/2014/main" id="{6A973143-F8AE-B76B-10D5-9D637D0BC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2" y="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506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53D-2A92-20AC-2BC5-21112698E3E8}"/>
              </a:ext>
            </a:extLst>
          </p:cNvPr>
          <p:cNvSpPr>
            <a:spLocks noGrp="1"/>
          </p:cNvSpPr>
          <p:nvPr>
            <p:ph type="title"/>
          </p:nvPr>
        </p:nvSpPr>
        <p:spPr>
          <a:xfrm>
            <a:off x="2849562" y="609600"/>
            <a:ext cx="6424440" cy="1320800"/>
          </a:xfrm>
        </p:spPr>
        <p:txBody>
          <a:bodyPr>
            <a:normAutofit/>
          </a:bodyPr>
          <a:lstStyle/>
          <a:p>
            <a:r>
              <a:rPr lang="en-US" dirty="0"/>
              <a:t>Timelines </a:t>
            </a:r>
          </a:p>
        </p:txBody>
      </p:sp>
      <p:pic>
        <p:nvPicPr>
          <p:cNvPr id="6" name="Picture 5" descr="White calendar with a blue pen on top">
            <a:extLst>
              <a:ext uri="{FF2B5EF4-FFF2-40B4-BE49-F238E27FC236}">
                <a16:creationId xmlns:a16="http://schemas.microsoft.com/office/drawing/2014/main" id="{8BA06324-B3A4-4A9F-0674-BBEC3FC82C17}"/>
              </a:ext>
            </a:extLst>
          </p:cNvPr>
          <p:cNvPicPr>
            <a:picLocks noChangeAspect="1"/>
          </p:cNvPicPr>
          <p:nvPr/>
        </p:nvPicPr>
        <p:blipFill>
          <a:blip r:embed="rId2">
            <a:extLst>
              <a:ext uri="{28A0092B-C50C-407E-A947-70E740481C1C}">
                <a14:useLocalDpi xmlns:a14="http://schemas.microsoft.com/office/drawing/2010/main" val="0"/>
              </a:ext>
            </a:extLst>
          </a:blip>
          <a:srcRect l="63596" r="12247" b="909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1" name="Isosceles Triangle 10">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832ECB9-5301-35A8-AB8B-D545D57FD961}"/>
              </a:ext>
            </a:extLst>
          </p:cNvPr>
          <p:cNvSpPr>
            <a:spLocks noGrp="1"/>
          </p:cNvSpPr>
          <p:nvPr>
            <p:ph idx="1"/>
          </p:nvPr>
        </p:nvSpPr>
        <p:spPr>
          <a:xfrm>
            <a:off x="2849562" y="2160589"/>
            <a:ext cx="6424440" cy="3880773"/>
          </a:xfrm>
        </p:spPr>
        <p:txBody>
          <a:bodyPr>
            <a:normAutofit/>
          </a:bodyPr>
          <a:lstStyle/>
          <a:p>
            <a:r>
              <a:rPr lang="en-US" sz="2400" u="sng" dirty="0">
                <a:effectLst/>
                <a:latin typeface="Arial" panose="020B0604020202020204" pitchFamily="34" charset="0"/>
                <a:ea typeface="Calibri" panose="020F0502020204030204" pitchFamily="34" charset="0"/>
                <a:cs typeface="Arial" panose="020B0604020202020204" pitchFamily="34" charset="0"/>
              </a:rPr>
              <a:t>(7) The requirements for Zone 0 shall take effect for New Buildings or Structures upon the date that the guidance document, as described in PRC § 4291(e), is updated and for existing Buildings or Structures three years thereafter. Upon updating the guidance document, the Board shall post it on its website. </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5036654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ss, outdoor, tree, house&#10;&#10;AI-generated content may be incorrect.">
            <a:extLst>
              <a:ext uri="{FF2B5EF4-FFF2-40B4-BE49-F238E27FC236}">
                <a16:creationId xmlns:a16="http://schemas.microsoft.com/office/drawing/2014/main" id="{782A6074-CB4B-988D-C91D-0B8C24854E9C}"/>
              </a:ext>
            </a:extLst>
          </p:cNvPr>
          <p:cNvPicPr>
            <a:picLocks noChangeAspect="1"/>
          </p:cNvPicPr>
          <p:nvPr/>
        </p:nvPicPr>
        <p:blipFill>
          <a:blip r:embed="rId2">
            <a:extLst>
              <a:ext uri="{28A0092B-C50C-407E-A947-70E740481C1C}">
                <a14:useLocalDpi xmlns:a14="http://schemas.microsoft.com/office/drawing/2010/main" val="0"/>
              </a:ext>
            </a:extLst>
          </a:blip>
          <a:srcRect t="2207" r="-2" b="1750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A3D503F-7316-965E-0654-7D211F6FC9EB}"/>
              </a:ext>
            </a:extLst>
          </p:cNvPr>
          <p:cNvSpPr>
            <a:spLocks noGrp="1"/>
          </p:cNvSpPr>
          <p:nvPr>
            <p:ph type="title"/>
          </p:nvPr>
        </p:nvSpPr>
        <p:spPr>
          <a:xfrm>
            <a:off x="677333" y="609600"/>
            <a:ext cx="3851123" cy="1320800"/>
          </a:xfrm>
        </p:spPr>
        <p:txBody>
          <a:bodyPr>
            <a:normAutofit/>
          </a:bodyPr>
          <a:lstStyle/>
          <a:p>
            <a:r>
              <a:rPr lang="en-US" dirty="0"/>
              <a:t>Staging, scope of work</a:t>
            </a:r>
          </a:p>
        </p:txBody>
      </p:sp>
      <p:sp>
        <p:nvSpPr>
          <p:cNvPr id="3" name="Content Placeholder 2">
            <a:extLst>
              <a:ext uri="{FF2B5EF4-FFF2-40B4-BE49-F238E27FC236}">
                <a16:creationId xmlns:a16="http://schemas.microsoft.com/office/drawing/2014/main" id="{DB4F9D36-0C2F-4225-6517-2A2A7945D032}"/>
              </a:ext>
            </a:extLst>
          </p:cNvPr>
          <p:cNvSpPr>
            <a:spLocks noGrp="1"/>
          </p:cNvSpPr>
          <p:nvPr>
            <p:ph idx="1"/>
          </p:nvPr>
        </p:nvSpPr>
        <p:spPr>
          <a:xfrm>
            <a:off x="677334" y="2160589"/>
            <a:ext cx="3851122" cy="3880773"/>
          </a:xfrm>
        </p:spPr>
        <p:txBody>
          <a:bodyPr>
            <a:normAutofit/>
          </a:bodyPr>
          <a:lstStyle/>
          <a:p>
            <a:r>
              <a:rPr lang="en-US" u="sng">
                <a:effectLst/>
                <a:latin typeface="Arial" panose="020B0604020202020204" pitchFamily="34" charset="0"/>
                <a:ea typeface="Calibri" panose="020F0502020204030204" pitchFamily="34" charset="0"/>
                <a:cs typeface="Arial" panose="020B0604020202020204" pitchFamily="34" charset="0"/>
              </a:rPr>
              <a:t>(8) The Department may allow for the staging of work for existing structures and take into account the scope of work necessary to achieve compliance.</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cxnSp>
        <p:nvCxnSpPr>
          <p:cNvPr id="3086" name="Straight Connector 308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7" name="Straight Connector 308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9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9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9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9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9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0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30169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8975-4BA5-5D37-0DBC-493BBD51DD2D}"/>
              </a:ext>
            </a:extLst>
          </p:cNvPr>
          <p:cNvSpPr>
            <a:spLocks noGrp="1"/>
          </p:cNvSpPr>
          <p:nvPr>
            <p:ph type="title"/>
          </p:nvPr>
        </p:nvSpPr>
        <p:spPr>
          <a:xfrm>
            <a:off x="677334" y="609600"/>
            <a:ext cx="5304365" cy="1320800"/>
          </a:xfrm>
        </p:spPr>
        <p:txBody>
          <a:bodyPr anchor="t">
            <a:normAutofit/>
          </a:bodyPr>
          <a:lstStyle/>
          <a:p>
            <a:r>
              <a:rPr lang="en-US" dirty="0"/>
              <a:t>1299.03(c) Zone 1: Clarity Changes</a:t>
            </a:r>
          </a:p>
        </p:txBody>
      </p:sp>
      <p:sp>
        <p:nvSpPr>
          <p:cNvPr id="3" name="Content Placeholder 2">
            <a:extLst>
              <a:ext uri="{FF2B5EF4-FFF2-40B4-BE49-F238E27FC236}">
                <a16:creationId xmlns:a16="http://schemas.microsoft.com/office/drawing/2014/main" id="{582DCB07-EC93-FC8A-93B7-FC7A477FC7E4}"/>
              </a:ext>
            </a:extLst>
          </p:cNvPr>
          <p:cNvSpPr>
            <a:spLocks noGrp="1"/>
          </p:cNvSpPr>
          <p:nvPr>
            <p:ph idx="1"/>
          </p:nvPr>
        </p:nvSpPr>
        <p:spPr>
          <a:xfrm>
            <a:off x="712660" y="1930400"/>
            <a:ext cx="4410676" cy="3812643"/>
          </a:xfrm>
        </p:spPr>
        <p:txBody>
          <a:bodyPr>
            <a:noAutofit/>
          </a:bodyPr>
          <a:lstStyle/>
          <a:p>
            <a:pPr marL="0" marR="0" indent="0">
              <a:spcAft>
                <a:spcPts val="800"/>
              </a:spcAft>
              <a:buNone/>
            </a:pPr>
            <a:r>
              <a:rPr lang="en-US" sz="2400" dirty="0">
                <a:effectLst/>
                <a:latin typeface="Arial" panose="020B0604020202020204" pitchFamily="34" charset="0"/>
                <a:ea typeface="Calibri" panose="020F0502020204030204" pitchFamily="34" charset="0"/>
                <a:cs typeface="Arial" panose="020B0604020202020204" pitchFamily="34" charset="0"/>
              </a:rPr>
              <a:t>(</a:t>
            </a:r>
            <a:r>
              <a:rPr lang="en-US" sz="2400" strike="sngStrike" dirty="0">
                <a:effectLst/>
                <a:latin typeface="Arial" panose="020B0604020202020204" pitchFamily="34" charset="0"/>
                <a:ea typeface="Calibri" panose="020F0502020204030204" pitchFamily="34" charset="0"/>
                <a:cs typeface="Arial" panose="020B0604020202020204" pitchFamily="34" charset="0"/>
              </a:rPr>
              <a:t>a</a:t>
            </a:r>
            <a:r>
              <a:rPr lang="en-US" sz="2400" u="sng" dirty="0">
                <a:effectLst/>
                <a:latin typeface="Arial" panose="020B0604020202020204" pitchFamily="34" charset="0"/>
                <a:ea typeface="Calibri" panose="020F0502020204030204" pitchFamily="34" charset="0"/>
                <a:cs typeface="Arial" panose="020B0604020202020204" pitchFamily="34" charset="0"/>
              </a:rPr>
              <a:t>c</a:t>
            </a:r>
            <a:r>
              <a:rPr lang="en-US" sz="2400" dirty="0">
                <a:effectLst/>
                <a:latin typeface="Arial" panose="020B0604020202020204" pitchFamily="34" charset="0"/>
                <a:ea typeface="Calibri" panose="020F0502020204030204" pitchFamily="34" charset="0"/>
                <a:cs typeface="Arial" panose="020B0604020202020204" pitchFamily="34" charset="0"/>
              </a:rPr>
              <a:t>) Zone 1 Requirements:</a:t>
            </a:r>
          </a:p>
          <a:p>
            <a:pPr marL="0" marR="0" indent="0">
              <a:spcAft>
                <a:spcPts val="800"/>
              </a:spcAft>
              <a:buNone/>
            </a:pPr>
            <a:r>
              <a:rPr lang="en-US" sz="2400" dirty="0">
                <a:effectLst/>
                <a:latin typeface="Arial" panose="020B0604020202020204" pitchFamily="34" charset="0"/>
                <a:ea typeface="Calibri" panose="020F0502020204030204" pitchFamily="34" charset="0"/>
                <a:cs typeface="Arial" panose="020B0604020202020204" pitchFamily="34" charset="0"/>
              </a:rPr>
              <a:t>(1) Remove all dead or dying grass, plants, shrubs, trees, branches, leaves, weeds, and </a:t>
            </a:r>
            <a:r>
              <a:rPr lang="en-US" sz="2400" strike="sngStrike" dirty="0">
                <a:effectLst/>
                <a:latin typeface="Arial" panose="020B0604020202020204" pitchFamily="34" charset="0"/>
                <a:ea typeface="Calibri" panose="020F0502020204030204" pitchFamily="34" charset="0"/>
                <a:cs typeface="Arial" panose="020B0604020202020204" pitchFamily="34" charset="0"/>
              </a:rPr>
              <a:t>pine</a:t>
            </a:r>
            <a:r>
              <a:rPr lang="en-US" sz="2400" dirty="0">
                <a:effectLst/>
                <a:latin typeface="Arial" panose="020B0604020202020204" pitchFamily="34" charset="0"/>
                <a:ea typeface="Calibri" panose="020F0502020204030204" pitchFamily="34" charset="0"/>
                <a:cs typeface="Arial" panose="020B0604020202020204" pitchFamily="34" charset="0"/>
              </a:rPr>
              <a:t> needles from the Zone whether such vegetation occurs in yard areas around the “Building or Structure</a:t>
            </a:r>
            <a:r>
              <a:rPr lang="en-US" sz="2400" strike="sngStrike" dirty="0">
                <a:effectLst/>
                <a:latin typeface="Arial" panose="020B0604020202020204" pitchFamily="34" charset="0"/>
                <a:ea typeface="Calibri" panose="020F0502020204030204" pitchFamily="34" charset="0"/>
                <a:cs typeface="Arial" panose="020B0604020202020204" pitchFamily="34" charset="0"/>
              </a:rPr>
              <a:t>,” on the roof or rain gutters of the “Building or Structure,” </a:t>
            </a:r>
            <a:r>
              <a:rPr lang="en-US" sz="2400" dirty="0">
                <a:effectLst/>
                <a:latin typeface="Arial" panose="020B0604020202020204" pitchFamily="34" charset="0"/>
                <a:ea typeface="Calibri" panose="020F0502020204030204" pitchFamily="34" charset="0"/>
                <a:cs typeface="Arial" panose="020B0604020202020204" pitchFamily="34" charset="0"/>
              </a:rPr>
              <a:t>or any other location within the Zone.</a:t>
            </a:r>
          </a:p>
          <a:p>
            <a:endParaRPr lang="en-US" sz="2400" dirty="0">
              <a:latin typeface="Arial" panose="020B0604020202020204" pitchFamily="34" charset="0"/>
              <a:cs typeface="Arial" panose="020B0604020202020204" pitchFamily="34" charset="0"/>
            </a:endParaRPr>
          </a:p>
        </p:txBody>
      </p:sp>
      <p:pic>
        <p:nvPicPr>
          <p:cNvPr id="10" name="Picture 2" descr="How To Create Defensible Space for Wildfire Safety | CAL FIRE">
            <a:extLst>
              <a:ext uri="{FF2B5EF4-FFF2-40B4-BE49-F238E27FC236}">
                <a16:creationId xmlns:a16="http://schemas.microsoft.com/office/drawing/2014/main" id="{3ECA00DF-2023-A377-0E72-8029E3345C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67" t="21838" r="34780" b="17349"/>
          <a:stretch/>
        </p:blipFill>
        <p:spPr bwMode="auto">
          <a:xfrm>
            <a:off x="5981699" y="-1"/>
            <a:ext cx="62103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000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70266-A84D-C491-D004-4345A3355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6655A8-48F9-E517-F322-B92EBDA581E7}"/>
              </a:ext>
            </a:extLst>
          </p:cNvPr>
          <p:cNvSpPr>
            <a:spLocks noGrp="1"/>
          </p:cNvSpPr>
          <p:nvPr>
            <p:ph type="title"/>
          </p:nvPr>
        </p:nvSpPr>
        <p:spPr>
          <a:xfrm>
            <a:off x="677334" y="609600"/>
            <a:ext cx="6883400" cy="1320800"/>
          </a:xfrm>
        </p:spPr>
        <p:txBody>
          <a:bodyPr/>
          <a:lstStyle/>
          <a:p>
            <a:r>
              <a:rPr lang="en-US" dirty="0"/>
              <a:t>1299.03(c) Zone 1: Clarity Changes</a:t>
            </a:r>
          </a:p>
        </p:txBody>
      </p:sp>
      <p:sp>
        <p:nvSpPr>
          <p:cNvPr id="3" name="Content Placeholder 2">
            <a:extLst>
              <a:ext uri="{FF2B5EF4-FFF2-40B4-BE49-F238E27FC236}">
                <a16:creationId xmlns:a16="http://schemas.microsoft.com/office/drawing/2014/main" id="{EB891BC0-56FF-6C2F-C844-E04E221CF01C}"/>
              </a:ext>
            </a:extLst>
          </p:cNvPr>
          <p:cNvSpPr>
            <a:spLocks noGrp="1"/>
          </p:cNvSpPr>
          <p:nvPr>
            <p:ph idx="1"/>
          </p:nvPr>
        </p:nvSpPr>
        <p:spPr>
          <a:xfrm>
            <a:off x="546100" y="1930400"/>
            <a:ext cx="6883400" cy="4110962"/>
          </a:xfrm>
        </p:spPr>
        <p:txBody>
          <a:bodyPr>
            <a:noAutofit/>
          </a:bodyPr>
          <a:lstStyle/>
          <a:p>
            <a:pPr marL="0" marR="0" indent="0">
              <a:lnSpc>
                <a:spcPts val="2540"/>
              </a:lnSpc>
              <a:spcAft>
                <a:spcPts val="800"/>
              </a:spcAft>
              <a:buNone/>
            </a:pPr>
            <a:r>
              <a:rPr lang="en-US" sz="2400" dirty="0">
                <a:effectLst/>
                <a:latin typeface="Arial" panose="020B0604020202020204" pitchFamily="34" charset="0"/>
                <a:ea typeface="Calibri" panose="020F0502020204030204" pitchFamily="34" charset="0"/>
                <a:cs typeface="Arial" panose="020B0604020202020204" pitchFamily="34" charset="0"/>
              </a:rPr>
              <a:t>(2)</a:t>
            </a:r>
            <a:r>
              <a:rPr lang="en-US" sz="2400" strike="sngStrike" dirty="0">
                <a:effectLst/>
                <a:latin typeface="Arial" panose="020B0604020202020204" pitchFamily="34" charset="0"/>
                <a:ea typeface="Calibri" panose="020F0502020204030204" pitchFamily="34" charset="0"/>
                <a:cs typeface="Arial" panose="020B0604020202020204" pitchFamily="34" charset="0"/>
              </a:rPr>
              <a:t> Remove dead tree or shrub branches that overhang roofs, below or adjacent to windows, or which are adjacent to wall surfaces, and keep all branches a minimum of ten feet (10 ft.) away from chimney and stovepipe outlets.</a:t>
            </a:r>
            <a:endParaRPr lang="en-US" sz="2400" dirty="0">
              <a:latin typeface="Arial" panose="020B0604020202020204" pitchFamily="34" charset="0"/>
              <a:ea typeface="Calibri" panose="020F0502020204030204" pitchFamily="34" charset="0"/>
              <a:cs typeface="Arial" panose="020B0604020202020204" pitchFamily="34" charset="0"/>
            </a:endParaRPr>
          </a:p>
          <a:p>
            <a:pPr marL="0" marR="0" indent="0">
              <a:lnSpc>
                <a:spcPts val="2540"/>
              </a:lnSpc>
              <a:spcAft>
                <a:spcPts val="800"/>
              </a:spcAft>
              <a:buNone/>
            </a:pPr>
            <a:r>
              <a:rPr lang="en-US" sz="2400" strike="sngStrike" dirty="0">
                <a:effectLst/>
                <a:latin typeface="Arial" panose="020B0604020202020204" pitchFamily="34" charset="0"/>
                <a:ea typeface="Calibri" panose="020F0502020204030204" pitchFamily="34" charset="0"/>
                <a:cs typeface="Arial" panose="020B0604020202020204" pitchFamily="34" charset="0"/>
              </a:rPr>
              <a:t>(3) </a:t>
            </a:r>
            <a:r>
              <a:rPr lang="en-US" sz="2400" dirty="0">
                <a:effectLst/>
                <a:latin typeface="Arial" panose="020B0604020202020204" pitchFamily="34" charset="0"/>
                <a:ea typeface="Calibri" panose="020F0502020204030204" pitchFamily="34" charset="0"/>
                <a:cs typeface="Arial" panose="020B0604020202020204" pitchFamily="34" charset="0"/>
              </a:rPr>
              <a:t>Relocate exposed firewood piles outside of Zone 1 unless they are completely covered in a fire resistant material.</a:t>
            </a:r>
          </a:p>
          <a:p>
            <a:pPr marL="0" marR="0" indent="0">
              <a:lnSpc>
                <a:spcPts val="2540"/>
              </a:lnSpc>
              <a:spcAft>
                <a:spcPts val="800"/>
              </a:spcAft>
              <a:buNone/>
            </a:pPr>
            <a:r>
              <a:rPr lang="en-US" sz="2400" strike="sngStrike" dirty="0">
                <a:effectLst/>
                <a:latin typeface="Arial" panose="020B0604020202020204" pitchFamily="34" charset="0"/>
                <a:ea typeface="Calibri" panose="020F0502020204030204" pitchFamily="34" charset="0"/>
                <a:cs typeface="Arial" panose="020B0604020202020204" pitchFamily="34" charset="0"/>
              </a:rPr>
              <a:t>(4) Remove flammable vegetation and items that could catch fire which are adjacent to or under combustible decks, balconies and stairs.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pic>
        <p:nvPicPr>
          <p:cNvPr id="4" name="Picture 2" descr="How To Create Defensible Space for Wildfire Safety | CAL FIRE">
            <a:extLst>
              <a:ext uri="{FF2B5EF4-FFF2-40B4-BE49-F238E27FC236}">
                <a16:creationId xmlns:a16="http://schemas.microsoft.com/office/drawing/2014/main" id="{A6808030-BF96-A1BF-28AE-9A8454C77F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67" t="21838" r="46506" b="17349"/>
          <a:stretch/>
        </p:blipFill>
        <p:spPr bwMode="auto">
          <a:xfrm>
            <a:off x="7721599" y="-1"/>
            <a:ext cx="44704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63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8027-1BC9-4CCF-5BD8-962AFA0DC350}"/>
              </a:ext>
            </a:extLst>
          </p:cNvPr>
          <p:cNvSpPr>
            <a:spLocks noGrp="1"/>
          </p:cNvSpPr>
          <p:nvPr>
            <p:ph type="title"/>
          </p:nvPr>
        </p:nvSpPr>
        <p:spPr/>
        <p:txBody>
          <a:bodyPr/>
          <a:lstStyle/>
          <a:p>
            <a:r>
              <a:rPr lang="en-US" dirty="0"/>
              <a:t>1299.03(c) Zone 1: Transition Zone</a:t>
            </a:r>
          </a:p>
        </p:txBody>
      </p:sp>
      <p:sp>
        <p:nvSpPr>
          <p:cNvPr id="3" name="Content Placeholder 2">
            <a:extLst>
              <a:ext uri="{FF2B5EF4-FFF2-40B4-BE49-F238E27FC236}">
                <a16:creationId xmlns:a16="http://schemas.microsoft.com/office/drawing/2014/main" id="{63632691-3D9B-851F-C2FB-3A1FB3BD49FF}"/>
              </a:ext>
            </a:extLst>
          </p:cNvPr>
          <p:cNvSpPr>
            <a:spLocks noGrp="1"/>
          </p:cNvSpPr>
          <p:nvPr>
            <p:ph idx="1"/>
          </p:nvPr>
        </p:nvSpPr>
        <p:spPr>
          <a:xfrm>
            <a:off x="677334" y="1930400"/>
            <a:ext cx="8596668" cy="4110962"/>
          </a:xfrm>
        </p:spPr>
        <p:txBody>
          <a:bodyPr>
            <a:normAutofit/>
          </a:bodyPr>
          <a:lstStyle/>
          <a:p>
            <a:r>
              <a:rPr lang="en-US" sz="2400" b="1" dirty="0"/>
              <a:t>Potential requirements for the area five to ten feet from a Building or Structure to limit ignition.</a:t>
            </a:r>
          </a:p>
          <a:p>
            <a:pPr lvl="1"/>
            <a:r>
              <a:rPr lang="en-US" sz="2400" b="1" dirty="0"/>
              <a:t>Maximum shrub/ornamental plant type</a:t>
            </a:r>
          </a:p>
          <a:p>
            <a:pPr lvl="1"/>
            <a:r>
              <a:rPr lang="en-US" sz="2400" b="1" dirty="0"/>
              <a:t>Tree pruning requirements</a:t>
            </a:r>
          </a:p>
          <a:p>
            <a:pPr lvl="1"/>
            <a:r>
              <a:rPr lang="en-US" sz="2400" b="1" dirty="0"/>
              <a:t>Groundcover requirements</a:t>
            </a:r>
          </a:p>
        </p:txBody>
      </p:sp>
    </p:spTree>
    <p:extLst>
      <p:ext uri="{BB962C8B-B14F-4D97-AF65-F5344CB8AC3E}">
        <p14:creationId xmlns:p14="http://schemas.microsoft.com/office/powerpoint/2010/main" val="1716238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2656A-D785-9FA4-7225-9648AA533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3646D-5C5F-DD40-46B2-5E9584CE7DF6}"/>
              </a:ext>
            </a:extLst>
          </p:cNvPr>
          <p:cNvSpPr>
            <a:spLocks noGrp="1"/>
          </p:cNvSpPr>
          <p:nvPr>
            <p:ph type="title"/>
          </p:nvPr>
        </p:nvSpPr>
        <p:spPr>
          <a:xfrm>
            <a:off x="588434" y="742950"/>
            <a:ext cx="8596668" cy="1454150"/>
          </a:xfrm>
        </p:spPr>
        <p:txBody>
          <a:bodyPr/>
          <a:lstStyle/>
          <a:p>
            <a:r>
              <a:rPr lang="en-US" dirty="0"/>
              <a:t>Next Steps</a:t>
            </a:r>
          </a:p>
        </p:txBody>
      </p:sp>
      <p:graphicFrame>
        <p:nvGraphicFramePr>
          <p:cNvPr id="4" name="Content Placeholder 3">
            <a:extLst>
              <a:ext uri="{FF2B5EF4-FFF2-40B4-BE49-F238E27FC236}">
                <a16:creationId xmlns:a16="http://schemas.microsoft.com/office/drawing/2014/main" id="{166BC0F2-8A41-78C4-3C19-D4C2D3A4BFDE}"/>
              </a:ext>
            </a:extLst>
          </p:cNvPr>
          <p:cNvGraphicFramePr>
            <a:graphicFrameLocks noGrp="1"/>
          </p:cNvGraphicFramePr>
          <p:nvPr>
            <p:ph idx="1"/>
            <p:extLst>
              <p:ext uri="{D42A27DB-BD31-4B8C-83A1-F6EECF244321}">
                <p14:modId xmlns:p14="http://schemas.microsoft.com/office/powerpoint/2010/main" val="885877932"/>
              </p:ext>
            </p:extLst>
          </p:nvPr>
        </p:nvGraphicFramePr>
        <p:xfrm>
          <a:off x="323499" y="1638300"/>
          <a:ext cx="9544401" cy="5041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0786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2D1CD-033E-2496-BAEB-9F88E2C39C36}"/>
              </a:ext>
            </a:extLst>
          </p:cNvPr>
          <p:cNvSpPr>
            <a:spLocks noGrp="1"/>
          </p:cNvSpPr>
          <p:nvPr>
            <p:ph type="title"/>
          </p:nvPr>
        </p:nvSpPr>
        <p:spPr/>
        <p:txBody>
          <a:bodyPr/>
          <a:lstStyle/>
          <a:p>
            <a:r>
              <a:rPr lang="en-US"/>
              <a:t>Highlighted </a:t>
            </a:r>
            <a:r>
              <a:rPr lang="en-US" dirty="0"/>
              <a:t>Text Overview</a:t>
            </a:r>
          </a:p>
        </p:txBody>
      </p:sp>
      <p:sp>
        <p:nvSpPr>
          <p:cNvPr id="3" name="Content Placeholder 2">
            <a:extLst>
              <a:ext uri="{FF2B5EF4-FFF2-40B4-BE49-F238E27FC236}">
                <a16:creationId xmlns:a16="http://schemas.microsoft.com/office/drawing/2014/main" id="{BC38825F-8641-AEA3-2969-8F7D03529305}"/>
              </a:ext>
            </a:extLst>
          </p:cNvPr>
          <p:cNvSpPr>
            <a:spLocks noGrp="1"/>
          </p:cNvSpPr>
          <p:nvPr>
            <p:ph idx="1"/>
          </p:nvPr>
        </p:nvSpPr>
        <p:spPr>
          <a:xfrm>
            <a:off x="677334" y="1739900"/>
            <a:ext cx="8596668" cy="4301463"/>
          </a:xfrm>
        </p:spPr>
        <p:txBody>
          <a:bodyPr>
            <a:normAutofit/>
          </a:bodyPr>
          <a:lstStyle/>
          <a:p>
            <a:r>
              <a:rPr lang="en-US" sz="2400" dirty="0"/>
              <a:t>Attached decks</a:t>
            </a:r>
          </a:p>
          <a:p>
            <a:r>
              <a:rPr lang="en-US" sz="2400" dirty="0"/>
              <a:t>Potted Plants</a:t>
            </a:r>
          </a:p>
          <a:p>
            <a:r>
              <a:rPr lang="en-US" sz="2400" dirty="0"/>
              <a:t>Gates</a:t>
            </a:r>
          </a:p>
          <a:p>
            <a:r>
              <a:rPr lang="en-US" sz="2400" dirty="0"/>
              <a:t>Fences</a:t>
            </a:r>
          </a:p>
          <a:p>
            <a:r>
              <a:rPr lang="en-US" sz="2400" dirty="0"/>
              <a:t>Staging</a:t>
            </a:r>
          </a:p>
          <a:p>
            <a:r>
              <a:rPr lang="en-US" sz="2400" dirty="0"/>
              <a:t>Additional measures/Transition Zone</a:t>
            </a:r>
          </a:p>
          <a:p>
            <a:r>
              <a:rPr lang="en-US" sz="2400" dirty="0"/>
              <a:t>Outbuildings in Zones 1 and 2</a:t>
            </a:r>
          </a:p>
        </p:txBody>
      </p:sp>
    </p:spTree>
    <p:extLst>
      <p:ext uri="{BB962C8B-B14F-4D97-AF65-F5344CB8AC3E}">
        <p14:creationId xmlns:p14="http://schemas.microsoft.com/office/powerpoint/2010/main" val="3183342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843D4-EA9C-4F72-C2C4-40893CF1C1F1}"/>
              </a:ext>
            </a:extLst>
          </p:cNvPr>
          <p:cNvSpPr>
            <a:spLocks noGrp="1"/>
          </p:cNvSpPr>
          <p:nvPr>
            <p:ph type="title"/>
          </p:nvPr>
        </p:nvSpPr>
        <p:spPr/>
        <p:txBody>
          <a:bodyPr/>
          <a:lstStyle/>
          <a:p>
            <a:r>
              <a:rPr lang="en-US" sz="3600" dirty="0">
                <a:effectLst/>
                <a:latin typeface="Arial" panose="020B0604020202020204" pitchFamily="34" charset="0"/>
                <a:ea typeface="Calibri" panose="020F0502020204030204" pitchFamily="34" charset="0"/>
                <a:cs typeface="Times New Roman" panose="02020603050405020304" pitchFamily="18" charset="0"/>
              </a:rPr>
              <a:t>Zone 1 Requirements</a:t>
            </a:r>
            <a:endParaRPr lang="en-US" dirty="0"/>
          </a:p>
        </p:txBody>
      </p:sp>
      <p:sp>
        <p:nvSpPr>
          <p:cNvPr id="3" name="Content Placeholder 2">
            <a:extLst>
              <a:ext uri="{FF2B5EF4-FFF2-40B4-BE49-F238E27FC236}">
                <a16:creationId xmlns:a16="http://schemas.microsoft.com/office/drawing/2014/main" id="{8B0C7FA0-4F3C-863B-5DC3-90704E240576}"/>
              </a:ext>
            </a:extLst>
          </p:cNvPr>
          <p:cNvSpPr>
            <a:spLocks noGrp="1"/>
          </p:cNvSpPr>
          <p:nvPr>
            <p:ph idx="1"/>
          </p:nvPr>
        </p:nvSpPr>
        <p:spPr>
          <a:xfrm>
            <a:off x="677334" y="1591056"/>
            <a:ext cx="7726002" cy="4745735"/>
          </a:xfrm>
        </p:spPr>
        <p:txBody>
          <a:bodyPr>
            <a:noAutofit/>
          </a:bodyPr>
          <a:lstStyle/>
          <a:p>
            <a:pPr marL="457200" marR="0">
              <a:lnSpc>
                <a:spcPts val="2540"/>
              </a:lnSpc>
              <a:spcAft>
                <a:spcPts val="800"/>
              </a:spcAft>
              <a:buNone/>
            </a:pPr>
            <a:r>
              <a:rPr lang="en-US" sz="2400" dirty="0">
                <a:effectLst/>
                <a:latin typeface="Arial" panose="020B0604020202020204" pitchFamily="34" charset="0"/>
                <a:ea typeface="Calibri" panose="020F0502020204030204" pitchFamily="34" charset="0"/>
                <a:cs typeface="Arial" panose="020B0604020202020204" pitchFamily="34" charset="0"/>
              </a:rPr>
              <a:t>(2)</a:t>
            </a:r>
            <a:r>
              <a:rPr lang="en-US" sz="2400" strike="sngStrike" dirty="0">
                <a:effectLst/>
                <a:latin typeface="Arial" panose="020B0604020202020204" pitchFamily="34" charset="0"/>
                <a:ea typeface="Calibri" panose="020F0502020204030204" pitchFamily="34" charset="0"/>
                <a:cs typeface="Arial" panose="020B0604020202020204" pitchFamily="34" charset="0"/>
              </a:rPr>
              <a:t> Remove dead tree or shrub branches that overhang roofs, below or adjacent to windows, or which are adjacent to wall surfaces, and keep all branches a minimum of ten feet (10 ft.) away from chimney and stovepipe outlets.</a:t>
            </a:r>
          </a:p>
          <a:p>
            <a:pPr marL="457200" marR="0">
              <a:lnSpc>
                <a:spcPts val="2540"/>
              </a:lnSpc>
              <a:spcAft>
                <a:spcPts val="800"/>
              </a:spcAft>
              <a:buNone/>
            </a:pPr>
            <a:r>
              <a:rPr lang="en-US" sz="2400" strike="sngStrike" dirty="0">
                <a:effectLst/>
                <a:latin typeface="Arial" panose="020B0604020202020204" pitchFamily="34" charset="0"/>
                <a:ea typeface="Calibri" panose="020F0502020204030204" pitchFamily="34" charset="0"/>
                <a:cs typeface="Arial" panose="020B0604020202020204" pitchFamily="34" charset="0"/>
              </a:rPr>
              <a:t>(3) </a:t>
            </a:r>
            <a:r>
              <a:rPr lang="en-US" sz="2400" dirty="0">
                <a:effectLst/>
                <a:latin typeface="Arial" panose="020B0604020202020204" pitchFamily="34" charset="0"/>
                <a:ea typeface="Calibri" panose="020F0502020204030204" pitchFamily="34" charset="0"/>
                <a:cs typeface="Arial" panose="020B0604020202020204" pitchFamily="34" charset="0"/>
              </a:rPr>
              <a:t>Relocate exposed firewood piles outside of Zone 1 unless they are completely </a:t>
            </a:r>
            <a:r>
              <a:rPr lang="en-US" sz="2400" strike="sngStrike" dirty="0">
                <a:effectLst/>
                <a:latin typeface="Arial" panose="020B0604020202020204" pitchFamily="34" charset="0"/>
                <a:ea typeface="Calibri" panose="020F0502020204030204" pitchFamily="34" charset="0"/>
                <a:cs typeface="Arial" panose="020B0604020202020204" pitchFamily="34" charset="0"/>
              </a:rPr>
              <a:t>cover</a:t>
            </a:r>
            <a:r>
              <a:rPr lang="en-US" sz="2400"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enclos</a:t>
            </a: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ed</a:t>
            </a:r>
            <a:r>
              <a:rPr lang="en-US" sz="2400" dirty="0">
                <a:effectLst/>
                <a:latin typeface="Arial" panose="020B0604020202020204" pitchFamily="34" charset="0"/>
                <a:ea typeface="Calibri" panose="020F0502020204030204" pitchFamily="34" charset="0"/>
                <a:cs typeface="Arial" panose="020B0604020202020204" pitchFamily="34" charset="0"/>
              </a:rPr>
              <a:t> in a fire-resistant material  .</a:t>
            </a:r>
          </a:p>
          <a:p>
            <a:pPr marL="457200" marR="0">
              <a:lnSpc>
                <a:spcPts val="2540"/>
              </a:lnSpc>
              <a:spcAft>
                <a:spcPts val="800"/>
              </a:spcAft>
              <a:buNone/>
            </a:pPr>
            <a:r>
              <a:rPr lang="en-US" sz="2400" strike="sngStrike" dirty="0">
                <a:effectLst/>
                <a:latin typeface="Arial" panose="020B0604020202020204" pitchFamily="34" charset="0"/>
                <a:ea typeface="Calibri" panose="020F0502020204030204" pitchFamily="34" charset="0"/>
                <a:cs typeface="Arial" panose="020B0604020202020204" pitchFamily="34" charset="0"/>
              </a:rPr>
              <a:t>(4) Remove flammable vegetation and items that could catch fire which are adjacent to or under combustible decks, balconies and stairs.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055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7B26A-FBDB-2FDA-E9FF-5EA373FEE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4E1D4C-92AD-121C-7BF3-21073FB1DF4E}"/>
              </a:ext>
            </a:extLst>
          </p:cNvPr>
          <p:cNvSpPr>
            <a:spLocks noGrp="1"/>
          </p:cNvSpPr>
          <p:nvPr>
            <p:ph type="title"/>
          </p:nvPr>
        </p:nvSpPr>
        <p:spPr/>
        <p:txBody>
          <a:bodyPr/>
          <a:lstStyle/>
          <a:p>
            <a:r>
              <a:rPr lang="en-US" dirty="0"/>
              <a:t>Highlighted Text Overview</a:t>
            </a:r>
          </a:p>
        </p:txBody>
      </p:sp>
      <p:sp>
        <p:nvSpPr>
          <p:cNvPr id="3" name="Content Placeholder 2">
            <a:extLst>
              <a:ext uri="{FF2B5EF4-FFF2-40B4-BE49-F238E27FC236}">
                <a16:creationId xmlns:a16="http://schemas.microsoft.com/office/drawing/2014/main" id="{D81B328F-500C-64F9-64BF-703BF1E79027}"/>
              </a:ext>
            </a:extLst>
          </p:cNvPr>
          <p:cNvSpPr>
            <a:spLocks noGrp="1"/>
          </p:cNvSpPr>
          <p:nvPr>
            <p:ph idx="1"/>
          </p:nvPr>
        </p:nvSpPr>
        <p:spPr>
          <a:xfrm>
            <a:off x="677334" y="1739900"/>
            <a:ext cx="8596668" cy="4301463"/>
          </a:xfrm>
        </p:spPr>
        <p:txBody>
          <a:bodyPr>
            <a:normAutofit/>
          </a:bodyPr>
          <a:lstStyle/>
          <a:p>
            <a:r>
              <a:rPr lang="en-US" sz="2400" dirty="0"/>
              <a:t>Attached decks</a:t>
            </a:r>
          </a:p>
          <a:p>
            <a:r>
              <a:rPr lang="en-US" sz="2400" dirty="0"/>
              <a:t>Potted Plants</a:t>
            </a:r>
          </a:p>
          <a:p>
            <a:r>
              <a:rPr lang="en-US" sz="2400" dirty="0"/>
              <a:t>Gates</a:t>
            </a:r>
          </a:p>
          <a:p>
            <a:r>
              <a:rPr lang="en-US" sz="2400" dirty="0"/>
              <a:t>Fences</a:t>
            </a:r>
          </a:p>
          <a:p>
            <a:r>
              <a:rPr lang="en-US" sz="2400" dirty="0"/>
              <a:t>Staging</a:t>
            </a:r>
          </a:p>
          <a:p>
            <a:r>
              <a:rPr lang="en-US" sz="2400" dirty="0"/>
              <a:t>Additional measures/Transition Zone</a:t>
            </a:r>
          </a:p>
          <a:p>
            <a:r>
              <a:rPr lang="en-US" sz="2400" dirty="0"/>
              <a:t>Outbuildings in Zones 1 and 2</a:t>
            </a:r>
          </a:p>
        </p:txBody>
      </p:sp>
    </p:spTree>
    <p:extLst>
      <p:ext uri="{BB962C8B-B14F-4D97-AF65-F5344CB8AC3E}">
        <p14:creationId xmlns:p14="http://schemas.microsoft.com/office/powerpoint/2010/main" val="25751215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9D51F-F3E1-D31A-B26D-BB7B9B948C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C401E-EEAA-97C7-E36F-5088CCB8494A}"/>
              </a:ext>
            </a:extLst>
          </p:cNvPr>
          <p:cNvSpPr>
            <a:spLocks noGrp="1"/>
          </p:cNvSpPr>
          <p:nvPr>
            <p:ph type="title"/>
          </p:nvPr>
        </p:nvSpPr>
        <p:spPr>
          <a:xfrm>
            <a:off x="677334" y="609600"/>
            <a:ext cx="4817533" cy="1320800"/>
          </a:xfrm>
        </p:spPr>
        <p:txBody>
          <a:bodyPr/>
          <a:lstStyle/>
          <a:p>
            <a:r>
              <a:rPr lang="en-US" dirty="0"/>
              <a:t>§ Attached Decks</a:t>
            </a:r>
          </a:p>
        </p:txBody>
      </p:sp>
      <p:sp>
        <p:nvSpPr>
          <p:cNvPr id="3" name="Content Placeholder 2">
            <a:extLst>
              <a:ext uri="{FF2B5EF4-FFF2-40B4-BE49-F238E27FC236}">
                <a16:creationId xmlns:a16="http://schemas.microsoft.com/office/drawing/2014/main" id="{50CD2660-60F3-CC76-7924-8E41DFE2770C}"/>
              </a:ext>
            </a:extLst>
          </p:cNvPr>
          <p:cNvSpPr>
            <a:spLocks noGrp="1"/>
          </p:cNvSpPr>
          <p:nvPr>
            <p:ph idx="1"/>
          </p:nvPr>
        </p:nvSpPr>
        <p:spPr>
          <a:xfrm>
            <a:off x="677334" y="1511301"/>
            <a:ext cx="4669366" cy="4530062"/>
          </a:xfrm>
        </p:spPr>
        <p:txBody>
          <a:bodyPr>
            <a:normAutofit/>
          </a:bodyPr>
          <a:lstStyle/>
          <a:p>
            <a:pPr marL="0" marR="0">
              <a:lnSpc>
                <a:spcPts val="2540"/>
              </a:lnSpc>
              <a:spcAft>
                <a:spcPts val="8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(b) Building or Structure. Anything constructed that is designed or intended for support, enclosure, shelter, or protection of persons, animals, or property, having a permanent roof that is supported by walls or posts that connect to, or rest on the ground. </a:t>
            </a:r>
            <a:r>
              <a:rPr lang="en-US" sz="2400" u="sng" dirty="0">
                <a:effectLst/>
                <a:latin typeface="Arial" panose="020B0604020202020204" pitchFamily="34" charset="0"/>
                <a:ea typeface="Calibri" panose="020F0502020204030204" pitchFamily="34" charset="0"/>
                <a:cs typeface="Times New Roman" panose="02020603050405020304" pitchFamily="18" charset="0"/>
              </a:rPr>
              <a:t>A structure for the purpose of an ember-resistant zone includes an attached deck.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tree, outdoor, wooden, wood&#10;&#10;AI-generated content may be incorrect.">
            <a:extLst>
              <a:ext uri="{FF2B5EF4-FFF2-40B4-BE49-F238E27FC236}">
                <a16:creationId xmlns:a16="http://schemas.microsoft.com/office/drawing/2014/main" id="{2C778336-F8D9-40E1-1D1A-6A4EC55B2F4B}"/>
              </a:ext>
            </a:extLst>
          </p:cNvPr>
          <p:cNvPicPr>
            <a:picLocks noChangeAspect="1"/>
          </p:cNvPicPr>
          <p:nvPr/>
        </p:nvPicPr>
        <p:blipFill>
          <a:blip r:embed="rId2">
            <a:extLst>
              <a:ext uri="{28A0092B-C50C-407E-A947-70E740481C1C}">
                <a14:useLocalDpi xmlns:a14="http://schemas.microsoft.com/office/drawing/2010/main" val="0"/>
              </a:ext>
            </a:extLst>
          </a:blip>
          <a:srcRect l="26759"/>
          <a:stretch/>
        </p:blipFill>
        <p:spPr>
          <a:xfrm>
            <a:off x="5494867" y="0"/>
            <a:ext cx="6697133" cy="6858000"/>
          </a:xfrm>
          <a:prstGeom prst="rect">
            <a:avLst/>
          </a:prstGeom>
        </p:spPr>
      </p:pic>
    </p:spTree>
    <p:extLst>
      <p:ext uri="{BB962C8B-B14F-4D97-AF65-F5344CB8AC3E}">
        <p14:creationId xmlns:p14="http://schemas.microsoft.com/office/powerpoint/2010/main" val="246143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5F2D7-9A0F-274F-16F8-1C94889F71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F3746-EDC7-7E5E-1C2D-A4BE7903A51F}"/>
              </a:ext>
            </a:extLst>
          </p:cNvPr>
          <p:cNvSpPr>
            <a:spLocks noGrp="1"/>
          </p:cNvSpPr>
          <p:nvPr>
            <p:ph type="title"/>
          </p:nvPr>
        </p:nvSpPr>
        <p:spPr>
          <a:xfrm>
            <a:off x="677334" y="609600"/>
            <a:ext cx="5939433" cy="1320800"/>
          </a:xfrm>
        </p:spPr>
        <p:txBody>
          <a:bodyPr anchor="t">
            <a:normAutofit/>
          </a:bodyPr>
          <a:lstStyle/>
          <a:p>
            <a:r>
              <a:rPr lang="en-US" dirty="0"/>
              <a:t>1299.03(b)(1)(A) Potted Plants</a:t>
            </a:r>
          </a:p>
        </p:txBody>
      </p:sp>
      <p:sp>
        <p:nvSpPr>
          <p:cNvPr id="9" name="Content Placeholder 8">
            <a:extLst>
              <a:ext uri="{FF2B5EF4-FFF2-40B4-BE49-F238E27FC236}">
                <a16:creationId xmlns:a16="http://schemas.microsoft.com/office/drawing/2014/main" id="{107EB82C-DC8E-B1D8-2F47-AC4A0CB1F904}"/>
              </a:ext>
            </a:extLst>
          </p:cNvPr>
          <p:cNvSpPr>
            <a:spLocks noGrp="1"/>
          </p:cNvSpPr>
          <p:nvPr>
            <p:ph idx="1"/>
          </p:nvPr>
        </p:nvSpPr>
        <p:spPr>
          <a:xfrm>
            <a:off x="677334" y="1765300"/>
            <a:ext cx="5736166" cy="4940299"/>
          </a:xfrm>
        </p:spPr>
        <p:txBody>
          <a:bodyPr>
            <a:noAutofit/>
          </a:bodyPr>
          <a:lstStyle/>
          <a:p>
            <a:r>
              <a:rPr lang="en-US" sz="2400" u="sng" dirty="0">
                <a:latin typeface="Arial" panose="020B0604020202020204" pitchFamily="34" charset="0"/>
                <a:cs typeface="Arial" panose="020B0604020202020204" pitchFamily="34" charset="0"/>
              </a:rPr>
              <a:t>(A) Exception: Plants in pots are allowable if they are in areas that are not directly beneath, above, or adjacent to a window; are kept in an unaffixed, not combustible pot or container that is no larger than 5-gallon capacity; and set apart by 1.5 times the height of the plant or 12 inches, whichever is greater, from the structure and each other. These plants shall be no greater than 18 inches in height. Dead or dying material on the plants shall be removed.</a:t>
            </a:r>
          </a:p>
        </p:txBody>
      </p:sp>
      <p:pic>
        <p:nvPicPr>
          <p:cNvPr id="5" name="Content Placeholder 4" descr="A plant in a pot&#10;&#10;AI-generated content may be incorrect.">
            <a:extLst>
              <a:ext uri="{FF2B5EF4-FFF2-40B4-BE49-F238E27FC236}">
                <a16:creationId xmlns:a16="http://schemas.microsoft.com/office/drawing/2014/main" id="{6BD5A0A8-6F52-9D77-2C93-AAEC362D57B3}"/>
              </a:ext>
            </a:extLst>
          </p:cNvPr>
          <p:cNvPicPr>
            <a:picLocks noChangeAspect="1"/>
          </p:cNvPicPr>
          <p:nvPr/>
        </p:nvPicPr>
        <p:blipFill>
          <a:blip r:embed="rId2">
            <a:extLst>
              <a:ext uri="{28A0092B-C50C-407E-A947-70E740481C1C}">
                <a14:useLocalDpi xmlns:a14="http://schemas.microsoft.com/office/drawing/2010/main" val="0"/>
              </a:ext>
            </a:extLst>
          </a:blip>
          <a:srcRect l="9302" r="14248" b="-2"/>
          <a:stretch/>
        </p:blipFill>
        <p:spPr>
          <a:xfrm>
            <a:off x="6616767" y="-1"/>
            <a:ext cx="6990460" cy="6858001"/>
          </a:xfrm>
          <a:prstGeom prst="rect">
            <a:avLst/>
          </a:prstGeom>
        </p:spPr>
      </p:pic>
    </p:spTree>
    <p:extLst>
      <p:ext uri="{BB962C8B-B14F-4D97-AF65-F5344CB8AC3E}">
        <p14:creationId xmlns:p14="http://schemas.microsoft.com/office/powerpoint/2010/main" val="12612219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C73F97-06DD-DF63-CBD6-5B07CC601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61B57-9D39-5432-7AB8-C12CC06CC224}"/>
              </a:ext>
            </a:extLst>
          </p:cNvPr>
          <p:cNvSpPr>
            <a:spLocks noGrp="1"/>
          </p:cNvSpPr>
          <p:nvPr>
            <p:ph type="title"/>
          </p:nvPr>
        </p:nvSpPr>
        <p:spPr>
          <a:xfrm>
            <a:off x="5536734" y="609600"/>
            <a:ext cx="3737268" cy="1320800"/>
          </a:xfrm>
        </p:spPr>
        <p:txBody>
          <a:bodyPr>
            <a:normAutofit/>
          </a:bodyPr>
          <a:lstStyle/>
          <a:p>
            <a:r>
              <a:rPr lang="en-US" dirty="0"/>
              <a:t>1299.03(b)(4) Gates</a:t>
            </a:r>
          </a:p>
        </p:txBody>
      </p:sp>
      <p:sp>
        <p:nvSpPr>
          <p:cNvPr id="3" name="Content Placeholder 2">
            <a:extLst>
              <a:ext uri="{FF2B5EF4-FFF2-40B4-BE49-F238E27FC236}">
                <a16:creationId xmlns:a16="http://schemas.microsoft.com/office/drawing/2014/main" id="{3C9FEC84-1E02-07A1-487F-555544E42354}"/>
              </a:ext>
            </a:extLst>
          </p:cNvPr>
          <p:cNvSpPr>
            <a:spLocks noGrp="1"/>
          </p:cNvSpPr>
          <p:nvPr>
            <p:ph idx="1"/>
          </p:nvPr>
        </p:nvSpPr>
        <p:spPr>
          <a:xfrm>
            <a:off x="5209563" y="2160589"/>
            <a:ext cx="4182087" cy="3880773"/>
          </a:xfrm>
        </p:spPr>
        <p:txBody>
          <a:bodyPr>
            <a:normAutofit/>
          </a:bodyPr>
          <a:lstStyle/>
          <a:p>
            <a:r>
              <a:rPr lang="en-US" sz="2400" u="sng" dirty="0">
                <a:effectLst/>
                <a:latin typeface="Arial" panose="020B0604020202020204" pitchFamily="34" charset="0"/>
                <a:ea typeface="Calibri" panose="020F0502020204030204" pitchFamily="34" charset="0"/>
                <a:cs typeface="Times New Roman" panose="02020603050405020304" pitchFamily="18" charset="0"/>
              </a:rPr>
              <a:t>(4) Combustible gates that are directly attached to a Building or Structure are not permitted in Zone 0.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picture containing building, porch&#10;&#10;AI-generated content may be incorrect.">
            <a:extLst>
              <a:ext uri="{FF2B5EF4-FFF2-40B4-BE49-F238E27FC236}">
                <a16:creationId xmlns:a16="http://schemas.microsoft.com/office/drawing/2014/main" id="{B7DD9EA6-AD10-F43B-D1E1-5411CB480DF7}"/>
              </a:ext>
            </a:extLst>
          </p:cNvPr>
          <p:cNvPicPr>
            <a:picLocks noChangeAspect="1"/>
          </p:cNvPicPr>
          <p:nvPr/>
        </p:nvPicPr>
        <p:blipFill>
          <a:blip r:embed="rId2">
            <a:extLst>
              <a:ext uri="{28A0092B-C50C-407E-A947-70E740481C1C}">
                <a14:useLocalDpi xmlns:a14="http://schemas.microsoft.com/office/drawing/2010/main" val="0"/>
              </a:ext>
            </a:extLst>
          </a:blip>
          <a:srcRect r="-1" b="466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239094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E0E25-B2FB-07EF-DB68-1265BF04D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C22072-BA87-C32A-E413-7457E2C0DA96}"/>
              </a:ext>
            </a:extLst>
          </p:cNvPr>
          <p:cNvSpPr>
            <a:spLocks noGrp="1"/>
          </p:cNvSpPr>
          <p:nvPr>
            <p:ph type="title"/>
          </p:nvPr>
        </p:nvSpPr>
        <p:spPr/>
        <p:txBody>
          <a:bodyPr/>
          <a:lstStyle/>
          <a:p>
            <a:r>
              <a:rPr lang="en-US" dirty="0"/>
              <a:t>1299.03(b)(5) Fences</a:t>
            </a:r>
          </a:p>
        </p:txBody>
      </p:sp>
      <p:pic>
        <p:nvPicPr>
          <p:cNvPr id="5" name="Content Placeholder 4" descr="A picture containing fence, outdoor, plant, garden&#10;&#10;AI-generated content may be incorrect.">
            <a:extLst>
              <a:ext uri="{FF2B5EF4-FFF2-40B4-BE49-F238E27FC236}">
                <a16:creationId xmlns:a16="http://schemas.microsoft.com/office/drawing/2014/main" id="{C956172B-CE05-9F17-24F2-8E759F1F78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8832" y="0"/>
            <a:ext cx="4593167" cy="3444875"/>
          </a:xfrm>
        </p:spPr>
      </p:pic>
      <p:pic>
        <p:nvPicPr>
          <p:cNvPr id="6146" name="Picture 2" descr="Colorful metal picket fence in Russia">
            <a:extLst>
              <a:ext uri="{FF2B5EF4-FFF2-40B4-BE49-F238E27FC236}">
                <a16:creationId xmlns:a16="http://schemas.microsoft.com/office/drawing/2014/main" id="{884360C6-340F-A5BC-09E9-CBEC1BF32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832" y="3409949"/>
            <a:ext cx="4593168" cy="344487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E3AC1FC-49C3-BCA1-969C-CB9C0CF57D40}"/>
              </a:ext>
            </a:extLst>
          </p:cNvPr>
          <p:cNvSpPr txBox="1">
            <a:spLocks/>
          </p:cNvSpPr>
          <p:nvPr/>
        </p:nvSpPr>
        <p:spPr>
          <a:xfrm>
            <a:off x="838200" y="1562100"/>
            <a:ext cx="4428744" cy="46101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marR="0">
              <a:lnSpc>
                <a:spcPts val="2540"/>
              </a:lnSpc>
              <a:spcAft>
                <a:spcPts val="800"/>
              </a:spcAft>
            </a:pPr>
            <a:r>
              <a:rPr lang="en-US" sz="2400" u="sng" dirty="0">
                <a:effectLst/>
                <a:latin typeface="Arial" panose="020B0604020202020204" pitchFamily="34" charset="0"/>
                <a:ea typeface="Calibri" panose="020F0502020204030204" pitchFamily="34" charset="0"/>
                <a:cs typeface="Times New Roman" panose="02020603050405020304" pitchFamily="18" charset="0"/>
              </a:rPr>
              <a:t>(5) Fences that are directly attached to a Building or Structure shall have a five foot (5 ft) non-combustible span at the point of attachment. After the effective date of this regulation, no new sections of combustible fence are permitted within 5 feet of a Building or Structure including an attached deck.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3287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8B103-57EE-633B-53F9-74212706B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EAE9A-CEFF-2F03-AB09-28F53BE7D366}"/>
              </a:ext>
            </a:extLst>
          </p:cNvPr>
          <p:cNvSpPr>
            <a:spLocks noGrp="1"/>
          </p:cNvSpPr>
          <p:nvPr>
            <p:ph type="title"/>
          </p:nvPr>
        </p:nvSpPr>
        <p:spPr>
          <a:xfrm>
            <a:off x="5536734" y="609600"/>
            <a:ext cx="3737268" cy="1320800"/>
          </a:xfrm>
        </p:spPr>
        <p:txBody>
          <a:bodyPr>
            <a:normAutofit/>
          </a:bodyPr>
          <a:lstStyle/>
          <a:p>
            <a:r>
              <a:rPr lang="en-US" dirty="0"/>
              <a:t>Staging, scope of work</a:t>
            </a:r>
          </a:p>
        </p:txBody>
      </p:sp>
      <p:sp>
        <p:nvSpPr>
          <p:cNvPr id="3" name="Content Placeholder 2">
            <a:extLst>
              <a:ext uri="{FF2B5EF4-FFF2-40B4-BE49-F238E27FC236}">
                <a16:creationId xmlns:a16="http://schemas.microsoft.com/office/drawing/2014/main" id="{0E7760C9-E07D-95FD-7A56-D47D1252DE48}"/>
              </a:ext>
            </a:extLst>
          </p:cNvPr>
          <p:cNvSpPr>
            <a:spLocks noGrp="1"/>
          </p:cNvSpPr>
          <p:nvPr>
            <p:ph idx="1"/>
          </p:nvPr>
        </p:nvSpPr>
        <p:spPr>
          <a:xfrm>
            <a:off x="5209563" y="2160589"/>
            <a:ext cx="4064439" cy="3880773"/>
          </a:xfrm>
        </p:spPr>
        <p:txBody>
          <a:bodyPr>
            <a:normAutofit/>
          </a:bodyPr>
          <a:lstStyle/>
          <a:p>
            <a:r>
              <a:rPr lang="en-US" sz="2400" u="sng" dirty="0">
                <a:effectLst/>
                <a:latin typeface="Arial" panose="020B0604020202020204" pitchFamily="34" charset="0"/>
                <a:ea typeface="Calibri" panose="020F0502020204030204" pitchFamily="34" charset="0"/>
                <a:cs typeface="Arial" panose="020B0604020202020204" pitchFamily="34" charset="0"/>
              </a:rPr>
              <a:t>(8) The Department may allow for the staging of work for existing structures and take into account the scope of work necessary to achieve compliance.</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3074" name="Picture 2" descr="A playground being built for a homeowner's backyard as part of a handyman project">
            <a:extLst>
              <a:ext uri="{FF2B5EF4-FFF2-40B4-BE49-F238E27FC236}">
                <a16:creationId xmlns:a16="http://schemas.microsoft.com/office/drawing/2014/main" id="{6D165ACC-A45B-FC3C-425B-8884C2055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849" r="18067" b="-1"/>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677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95E2B-B885-B941-2450-FE64F20646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950237-0BE6-092D-1C5F-16A58C7ACCCA}"/>
              </a:ext>
            </a:extLst>
          </p:cNvPr>
          <p:cNvSpPr>
            <a:spLocks noGrp="1"/>
          </p:cNvSpPr>
          <p:nvPr>
            <p:ph type="title"/>
          </p:nvPr>
        </p:nvSpPr>
        <p:spPr/>
        <p:txBody>
          <a:bodyPr/>
          <a:lstStyle/>
          <a:p>
            <a:r>
              <a:rPr lang="en-US" dirty="0"/>
              <a:t>Zone 1: Transition Zone</a:t>
            </a:r>
          </a:p>
        </p:txBody>
      </p:sp>
      <p:sp>
        <p:nvSpPr>
          <p:cNvPr id="3" name="Content Placeholder 2">
            <a:extLst>
              <a:ext uri="{FF2B5EF4-FFF2-40B4-BE49-F238E27FC236}">
                <a16:creationId xmlns:a16="http://schemas.microsoft.com/office/drawing/2014/main" id="{F1318E15-2C08-956E-071B-62C916ADAEEA}"/>
              </a:ext>
            </a:extLst>
          </p:cNvPr>
          <p:cNvSpPr>
            <a:spLocks noGrp="1"/>
          </p:cNvSpPr>
          <p:nvPr>
            <p:ph idx="1"/>
          </p:nvPr>
        </p:nvSpPr>
        <p:spPr>
          <a:xfrm>
            <a:off x="677334" y="1930400"/>
            <a:ext cx="8596668" cy="4110962"/>
          </a:xfrm>
        </p:spPr>
        <p:txBody>
          <a:bodyPr>
            <a:normAutofit/>
          </a:bodyPr>
          <a:lstStyle/>
          <a:p>
            <a:r>
              <a:rPr lang="en-US" sz="2400" b="1" dirty="0"/>
              <a:t>Potential requirements for the area five to ten feet from a Building or Structure to limit ignition.</a:t>
            </a:r>
          </a:p>
          <a:p>
            <a:pPr lvl="1"/>
            <a:r>
              <a:rPr lang="en-US" sz="2400" b="1" dirty="0"/>
              <a:t>Maximum shrub/ornamental plant type</a:t>
            </a:r>
          </a:p>
          <a:p>
            <a:pPr lvl="1"/>
            <a:r>
              <a:rPr lang="en-US" sz="2400" b="1" dirty="0"/>
              <a:t>Tree pruning requirements</a:t>
            </a:r>
          </a:p>
          <a:p>
            <a:pPr lvl="1"/>
            <a:r>
              <a:rPr lang="en-US" sz="2400" b="1" dirty="0"/>
              <a:t>Groundcover requirements</a:t>
            </a:r>
          </a:p>
        </p:txBody>
      </p:sp>
    </p:spTree>
    <p:extLst>
      <p:ext uri="{BB962C8B-B14F-4D97-AF65-F5344CB8AC3E}">
        <p14:creationId xmlns:p14="http://schemas.microsoft.com/office/powerpoint/2010/main" val="975389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4C4B-5114-3307-D465-4C6CCFDF296C}"/>
              </a:ext>
            </a:extLst>
          </p:cNvPr>
          <p:cNvSpPr>
            <a:spLocks noGrp="1"/>
          </p:cNvSpPr>
          <p:nvPr>
            <p:ph type="title"/>
          </p:nvPr>
        </p:nvSpPr>
        <p:spPr>
          <a:xfrm>
            <a:off x="677334" y="609600"/>
            <a:ext cx="8596668" cy="1320800"/>
          </a:xfrm>
        </p:spPr>
        <p:txBody>
          <a:bodyPr anchor="t">
            <a:normAutofit/>
          </a:bodyPr>
          <a:lstStyle/>
          <a:p>
            <a:r>
              <a:rPr lang="en-US" dirty="0"/>
              <a:t>1299.03(e) Outbuildings in Zone 1 and 2</a:t>
            </a:r>
          </a:p>
        </p:txBody>
      </p:sp>
      <p:sp>
        <p:nvSpPr>
          <p:cNvPr id="3" name="Content Placeholder 2">
            <a:extLst>
              <a:ext uri="{FF2B5EF4-FFF2-40B4-BE49-F238E27FC236}">
                <a16:creationId xmlns:a16="http://schemas.microsoft.com/office/drawing/2014/main" id="{ED41BBE3-7308-8102-39F7-75ACE51E8A13}"/>
              </a:ext>
            </a:extLst>
          </p:cNvPr>
          <p:cNvSpPr>
            <a:spLocks noGrp="1"/>
          </p:cNvSpPr>
          <p:nvPr>
            <p:ph idx="1"/>
          </p:nvPr>
        </p:nvSpPr>
        <p:spPr>
          <a:xfrm>
            <a:off x="5689600" y="2160589"/>
            <a:ext cx="3873500" cy="3880773"/>
          </a:xfrm>
        </p:spPr>
        <p:txBody>
          <a:bodyPr>
            <a:normAutofit lnSpcReduction="10000"/>
          </a:bodyPr>
          <a:lstStyle/>
          <a:p>
            <a:r>
              <a:rPr lang="en-US" sz="2400" dirty="0">
                <a:effectLst/>
                <a:latin typeface="Arial" panose="020B0604020202020204" pitchFamily="34" charset="0"/>
                <a:ea typeface="Calibri" panose="020F0502020204030204" pitchFamily="34" charset="0"/>
                <a:cs typeface="Arial" panose="020B0604020202020204" pitchFamily="34" charset="0"/>
              </a:rPr>
              <a:t>(1) “Outbuildings” and Liquid Propane Gas (LPG) storage tanks shall have the following minimum clearance: ten feet (10 ft.) of clearance to bare mineral soil and no flammable vegetation for an additional ten feet (10 ft.) around their exterior.</a:t>
            </a:r>
          </a:p>
          <a:p>
            <a:endParaRPr lang="en-US" dirty="0"/>
          </a:p>
        </p:txBody>
      </p:sp>
      <p:pic>
        <p:nvPicPr>
          <p:cNvPr id="4" name="Picture 2">
            <a:extLst>
              <a:ext uri="{FF2B5EF4-FFF2-40B4-BE49-F238E27FC236}">
                <a16:creationId xmlns:a16="http://schemas.microsoft.com/office/drawing/2014/main" id="{F8CC4D70-8E61-AD68-9D4F-7C6992349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87" r="8712" b="-2"/>
          <a:stretch/>
        </p:blipFill>
        <p:spPr bwMode="auto">
          <a:xfrm>
            <a:off x="800101" y="2160589"/>
            <a:ext cx="4623814" cy="388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8423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2" descr="How To Create Defensible Space for Wildfire Safety | CAL FIRE">
            <a:extLst>
              <a:ext uri="{FF2B5EF4-FFF2-40B4-BE49-F238E27FC236}">
                <a16:creationId xmlns:a16="http://schemas.microsoft.com/office/drawing/2014/main" id="{B958AFAE-DBB9-A352-CB56-71AB53065D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883" t="4474" r="20006" b="1"/>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1E8C0A-DE6F-E685-D0FE-2E045BBF017B}"/>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r>
              <a:rPr lang="en-US" sz="5400"/>
              <a:t>General Comments</a:t>
            </a:r>
            <a:endParaRPr lang="en-US" sz="5400" dirty="0"/>
          </a:p>
        </p:txBody>
      </p:sp>
    </p:spTree>
    <p:extLst>
      <p:ext uri="{BB962C8B-B14F-4D97-AF65-F5344CB8AC3E}">
        <p14:creationId xmlns:p14="http://schemas.microsoft.com/office/powerpoint/2010/main" val="2387910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794B2-6912-BE0C-61C6-7D3680D09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EE7EF-EB73-252A-1FD3-0A903F953F84}"/>
              </a:ext>
            </a:extLst>
          </p:cNvPr>
          <p:cNvSpPr>
            <a:spLocks noGrp="1"/>
          </p:cNvSpPr>
          <p:nvPr>
            <p:ph type="title"/>
          </p:nvPr>
        </p:nvSpPr>
        <p:spPr>
          <a:xfrm>
            <a:off x="5536734" y="609600"/>
            <a:ext cx="3737268" cy="1320800"/>
          </a:xfrm>
        </p:spPr>
        <p:txBody>
          <a:bodyPr>
            <a:normAutofit/>
          </a:bodyPr>
          <a:lstStyle/>
          <a:p>
            <a:r>
              <a:rPr lang="en-US" dirty="0"/>
              <a:t>Potted Plants</a:t>
            </a:r>
          </a:p>
        </p:txBody>
      </p:sp>
      <p:sp>
        <p:nvSpPr>
          <p:cNvPr id="9" name="Content Placeholder 8">
            <a:extLst>
              <a:ext uri="{FF2B5EF4-FFF2-40B4-BE49-F238E27FC236}">
                <a16:creationId xmlns:a16="http://schemas.microsoft.com/office/drawing/2014/main" id="{F197D58B-B26A-E84D-0C1B-D8C6BB12130A}"/>
              </a:ext>
            </a:extLst>
          </p:cNvPr>
          <p:cNvSpPr>
            <a:spLocks noGrp="1"/>
          </p:cNvSpPr>
          <p:nvPr>
            <p:ph idx="1"/>
          </p:nvPr>
        </p:nvSpPr>
        <p:spPr>
          <a:xfrm>
            <a:off x="5118100" y="1333500"/>
            <a:ext cx="4864100" cy="5524499"/>
          </a:xfrm>
          <a:solidFill>
            <a:schemeClr val="bg1"/>
          </a:solidFill>
        </p:spPr>
        <p:txBody>
          <a:bodyPr>
            <a:noAutofit/>
          </a:bodyPr>
          <a:lstStyle/>
          <a:p>
            <a:pPr>
              <a:lnSpc>
                <a:spcPct val="90000"/>
              </a:lnSpc>
            </a:pPr>
            <a:r>
              <a:rPr lang="en-US" sz="2400" u="sng" dirty="0">
                <a:latin typeface="Arial" panose="020B0604020202020204" pitchFamily="34" charset="0"/>
                <a:cs typeface="Arial" panose="020B0604020202020204" pitchFamily="34" charset="0"/>
              </a:rPr>
              <a:t>(A) Exception: Plants in pots are allowable if they are in areas that are not directly beneath, above, or adjacent to a window; are kept in an unaffixed, not combustible pot or container that is no larger than 5-gallon capacity; and set apart by 1.5 times the height of the plant or 12 inches, whichever is greater, from the structure and each other. These plants shall be no greater than 18 inches in height. Dead or dying material on the plants shall be removed.</a:t>
            </a:r>
          </a:p>
        </p:txBody>
      </p:sp>
      <p:pic>
        <p:nvPicPr>
          <p:cNvPr id="5" name="Content Placeholder 4" descr="A plant in a pot&#10;&#10;AI-generated content may be incorrect.">
            <a:extLst>
              <a:ext uri="{FF2B5EF4-FFF2-40B4-BE49-F238E27FC236}">
                <a16:creationId xmlns:a16="http://schemas.microsoft.com/office/drawing/2014/main" id="{5C8E0A2C-983D-7FA0-905A-3140403ACE50}"/>
              </a:ext>
            </a:extLst>
          </p:cNvPr>
          <p:cNvPicPr>
            <a:picLocks noChangeAspect="1"/>
          </p:cNvPicPr>
          <p:nvPr/>
        </p:nvPicPr>
        <p:blipFill>
          <a:blip r:embed="rId2">
            <a:extLst>
              <a:ext uri="{28A0092B-C50C-407E-A947-70E740481C1C}">
                <a14:useLocalDpi xmlns:a14="http://schemas.microsoft.com/office/drawing/2010/main" val="0"/>
              </a:ext>
            </a:extLst>
          </a:blip>
          <a:srcRect l="22447" r="1855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 name="Isosceles Triangle 5">
            <a:extLst>
              <a:ext uri="{FF2B5EF4-FFF2-40B4-BE49-F238E27FC236}">
                <a16:creationId xmlns:a16="http://schemas.microsoft.com/office/drawing/2014/main" id="{D38E60BA-DCC4-30B5-E46C-AB142D7294BD}"/>
              </a:ext>
            </a:extLst>
          </p:cNvPr>
          <p:cNvSpPr/>
          <p:nvPr/>
        </p:nvSpPr>
        <p:spPr>
          <a:xfrm flipH="1" flipV="1">
            <a:off x="9131300" y="-114300"/>
            <a:ext cx="2857498" cy="4318000"/>
          </a:xfrm>
          <a:prstGeom prst="triangle">
            <a:avLst>
              <a:gd name="adj" fmla="val 5663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46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11ACE-AC21-3307-56A2-9B99BEF0C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D6EA34-43B5-5DC4-F288-CA0C3E2BA3A1}"/>
              </a:ext>
            </a:extLst>
          </p:cNvPr>
          <p:cNvSpPr>
            <a:spLocks noGrp="1"/>
          </p:cNvSpPr>
          <p:nvPr>
            <p:ph type="title"/>
          </p:nvPr>
        </p:nvSpPr>
        <p:spPr/>
        <p:txBody>
          <a:bodyPr/>
          <a:lstStyle/>
          <a:p>
            <a:r>
              <a:rPr lang="en-US" sz="3600" dirty="0">
                <a:effectLst/>
                <a:latin typeface="Arial" panose="020B0604020202020204" pitchFamily="34" charset="0"/>
                <a:ea typeface="Calibri" panose="020F0502020204030204" pitchFamily="34" charset="0"/>
                <a:cs typeface="Times New Roman" panose="02020603050405020304" pitchFamily="18" charset="0"/>
              </a:rPr>
              <a:t>For both Zones 1 and 2:</a:t>
            </a:r>
          </a:p>
        </p:txBody>
      </p:sp>
      <p:sp>
        <p:nvSpPr>
          <p:cNvPr id="3" name="Content Placeholder 2">
            <a:extLst>
              <a:ext uri="{FF2B5EF4-FFF2-40B4-BE49-F238E27FC236}">
                <a16:creationId xmlns:a16="http://schemas.microsoft.com/office/drawing/2014/main" id="{983AA14F-4EFE-48E1-F9A4-9AB0A7BA7F65}"/>
              </a:ext>
            </a:extLst>
          </p:cNvPr>
          <p:cNvSpPr>
            <a:spLocks noGrp="1"/>
          </p:cNvSpPr>
          <p:nvPr>
            <p:ph idx="1"/>
          </p:nvPr>
        </p:nvSpPr>
        <p:spPr>
          <a:xfrm>
            <a:off x="677334" y="1591056"/>
            <a:ext cx="7726002" cy="4745735"/>
          </a:xfrm>
        </p:spPr>
        <p:txBody>
          <a:bodyPr>
            <a:noAutofit/>
          </a:bodyPr>
          <a:lstStyle/>
          <a:p>
            <a:pPr marL="457200" marR="0">
              <a:lnSpc>
                <a:spcPts val="2540"/>
              </a:lnSpc>
              <a:spcAft>
                <a:spcPts val="800"/>
              </a:spcAft>
              <a:buNone/>
            </a:pPr>
            <a:r>
              <a:rPr lang="en-US" sz="2400" dirty="0">
                <a:effectLst/>
                <a:latin typeface="Arial" panose="020B0604020202020204" pitchFamily="34" charset="0"/>
                <a:ea typeface="Calibri" panose="020F0502020204030204" pitchFamily="34" charset="0"/>
                <a:cs typeface="Arial" panose="020B0604020202020204" pitchFamily="34" charset="0"/>
              </a:rPr>
              <a:t>(1) “Outbuildings” and Liquid Propane Gas (LPG) storage tanks shall have the following minimum clearance: ten feet (10 ft.) of clearance to bare mineral soil and no flammable vegetation for an additional ten feet (10 ft.) around their exterior.</a:t>
            </a:r>
          </a:p>
          <a:p>
            <a:pPr marL="114300" marR="0" indent="0">
              <a:lnSpc>
                <a:spcPts val="2540"/>
              </a:lnSpc>
              <a:spcAft>
                <a:spcPts val="800"/>
              </a:spcAft>
              <a:buNone/>
            </a:pPr>
            <a:r>
              <a:rPr lang="en-US" sz="2400" dirty="0">
                <a:effectLst/>
                <a:latin typeface="Arial" panose="020B0604020202020204" pitchFamily="34" charset="0"/>
                <a:ea typeface="Calibri" panose="020F0502020204030204" pitchFamily="34" charset="0"/>
                <a:cs typeface="Arial" panose="020B0604020202020204" pitchFamily="34" charset="0"/>
              </a:rPr>
              <a:t>(2) Protect water quality. Do not clear vegetation to 	bare mineral soil and avoid the use of heavy 	equipment in and around streams and seasonal 		drainages. Vegetation removal can cause soil 	erosion, especially on steep slopes. Keep soil 	disturbance to a minimum on steep slopes.</a:t>
            </a:r>
          </a:p>
        </p:txBody>
      </p:sp>
    </p:spTree>
    <p:extLst>
      <p:ext uri="{BB962C8B-B14F-4D97-AF65-F5344CB8AC3E}">
        <p14:creationId xmlns:p14="http://schemas.microsoft.com/office/powerpoint/2010/main" val="22556550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3259-1F85-EF6A-2366-94893F7E04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0629B6-BF9B-C357-478E-EE76D90332B6}"/>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439E26C2-E40D-0D8F-C8D5-E73AA610C364}"/>
              </a:ext>
            </a:extLst>
          </p:cNvPr>
          <p:cNvPicPr>
            <a:picLocks noChangeAspect="1"/>
          </p:cNvPicPr>
          <p:nvPr/>
        </p:nvPicPr>
        <p:blipFill>
          <a:blip r:embed="rId2"/>
          <a:srcRect l="4310" r="-1" b="-1"/>
          <a:stretch/>
        </p:blipFill>
        <p:spPr>
          <a:xfrm>
            <a:off x="3143999" y="792258"/>
            <a:ext cx="5423429" cy="3882362"/>
          </a:xfrm>
          <a:prstGeom prst="rect">
            <a:avLst/>
          </a:prstGeom>
        </p:spPr>
      </p:pic>
    </p:spTree>
    <p:extLst>
      <p:ext uri="{BB962C8B-B14F-4D97-AF65-F5344CB8AC3E}">
        <p14:creationId xmlns:p14="http://schemas.microsoft.com/office/powerpoint/2010/main" val="1916323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5CF4-54E4-00A8-4BED-673D5C1F3B44}"/>
              </a:ext>
            </a:extLst>
          </p:cNvPr>
          <p:cNvSpPr>
            <a:spLocks noGrp="1"/>
          </p:cNvSpPr>
          <p:nvPr>
            <p:ph type="title"/>
          </p:nvPr>
        </p:nvSpPr>
        <p:spPr/>
        <p:txBody>
          <a:bodyPr/>
          <a:lstStyle/>
          <a:p>
            <a:r>
              <a:rPr lang="en-US" dirty="0"/>
              <a:t>Zone 2 Requirements </a:t>
            </a:r>
          </a:p>
        </p:txBody>
      </p:sp>
      <p:sp>
        <p:nvSpPr>
          <p:cNvPr id="3" name="Content Placeholder 2">
            <a:extLst>
              <a:ext uri="{FF2B5EF4-FFF2-40B4-BE49-F238E27FC236}">
                <a16:creationId xmlns:a16="http://schemas.microsoft.com/office/drawing/2014/main" id="{C07B8A6A-E2A2-D2D7-EACE-B46F1C7C0286}"/>
              </a:ext>
            </a:extLst>
          </p:cNvPr>
          <p:cNvSpPr>
            <a:spLocks noGrp="1"/>
          </p:cNvSpPr>
          <p:nvPr>
            <p:ph idx="1"/>
          </p:nvPr>
        </p:nvSpPr>
        <p:spPr/>
        <p:txBody>
          <a:bodyPr>
            <a:normAutofit/>
          </a:bodyPr>
          <a:lstStyle/>
          <a:p>
            <a:pPr marL="457200" marR="0">
              <a:lnSpc>
                <a:spcPts val="2540"/>
              </a:lnSpc>
              <a:spcAft>
                <a:spcPts val="800"/>
              </a:spcAft>
              <a:buNone/>
            </a:pPr>
            <a:r>
              <a:rPr lang="en-US" sz="2400" dirty="0">
                <a:effectLst/>
                <a:latin typeface="Arial" panose="020B0604020202020204" pitchFamily="34" charset="0"/>
                <a:ea typeface="Calibri" panose="020F0502020204030204" pitchFamily="34" charset="0"/>
                <a:cs typeface="Arial" panose="020B0604020202020204" pitchFamily="34" charset="0"/>
              </a:rPr>
              <a:t>(1) In this zone, create horizontal and vertical spacing among shrubs and trees using the “Fuel Separation” method, the “Continuous Tree Canopy” method, or a combination of both to achieve defensible space clearance requirements. Further guidance regarding these methods is contained in the State Board of Forestry and Fire Protection's, “General Guidelines for Creating Defensible Space, February 8, 2006,” incorporated herein by reference, and the “Property Inspection Guide” referenced elsewhere in this regulation.</a:t>
            </a:r>
          </a:p>
          <a:p>
            <a:endParaRPr lang="en-US" dirty="0"/>
          </a:p>
        </p:txBody>
      </p:sp>
    </p:spTree>
    <p:extLst>
      <p:ext uri="{BB962C8B-B14F-4D97-AF65-F5344CB8AC3E}">
        <p14:creationId xmlns:p14="http://schemas.microsoft.com/office/powerpoint/2010/main" val="573828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8915B-58F2-E66E-0B12-F3E9E5813C89}"/>
              </a:ext>
            </a:extLst>
          </p:cNvPr>
          <p:cNvSpPr>
            <a:spLocks noGrp="1"/>
          </p:cNvSpPr>
          <p:nvPr>
            <p:ph type="title"/>
          </p:nvPr>
        </p:nvSpPr>
        <p:spPr/>
        <p:txBody>
          <a:bodyPr/>
          <a:lstStyle/>
          <a:p>
            <a:r>
              <a:rPr lang="en-US" sz="3600" dirty="0">
                <a:effectLst/>
                <a:latin typeface="Arial" panose="020B0604020202020204" pitchFamily="34" charset="0"/>
                <a:ea typeface="Calibri" panose="020F0502020204030204" pitchFamily="34" charset="0"/>
                <a:cs typeface="Arial" panose="020B0604020202020204" pitchFamily="34" charset="0"/>
              </a:rPr>
              <a:t>From the General Guidelines for Creating Defensible Space, February 8, 2006</a:t>
            </a:r>
            <a:endParaRPr lang="en-US" dirty="0"/>
          </a:p>
        </p:txBody>
      </p:sp>
      <p:sp>
        <p:nvSpPr>
          <p:cNvPr id="3" name="Content Placeholder 2">
            <a:extLst>
              <a:ext uri="{FF2B5EF4-FFF2-40B4-BE49-F238E27FC236}">
                <a16:creationId xmlns:a16="http://schemas.microsoft.com/office/drawing/2014/main" id="{C8B56FE5-1B76-F3AC-19AA-44BCEA932F8B}"/>
              </a:ext>
            </a:extLst>
          </p:cNvPr>
          <p:cNvSpPr>
            <a:spLocks noGrp="1"/>
          </p:cNvSpPr>
          <p:nvPr>
            <p:ph idx="1"/>
          </p:nvPr>
        </p:nvSpPr>
        <p:spPr/>
        <p:txBody>
          <a:bodyPr>
            <a:noAutofit/>
          </a:bodyPr>
          <a:lstStyle/>
          <a:p>
            <a:pPr marL="457200" marR="0">
              <a:lnSpc>
                <a:spcPts val="2540"/>
              </a:lnSpc>
              <a:spcAft>
                <a:spcPts val="800"/>
              </a:spcAft>
              <a:buNone/>
            </a:pPr>
            <a:r>
              <a:rPr lang="en-US" sz="2400" dirty="0">
                <a:effectLst/>
                <a:latin typeface="Arial" panose="020B0604020202020204" pitchFamily="34" charset="0"/>
                <a:ea typeface="Calibri" panose="020F0502020204030204" pitchFamily="34" charset="0"/>
                <a:cs typeface="Times New Roman" panose="02020603050405020304" pitchFamily="18" charset="0"/>
              </a:rPr>
              <a:t>(2) In both the Fuel Separation and Continuous Tree Canopy methods the following standards apply: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2540"/>
              </a:lnSpc>
              <a:spcAft>
                <a:spcPts val="800"/>
              </a:spcAft>
              <a:buNone/>
            </a:pPr>
            <a:r>
              <a:rPr lang="en-US" sz="2400" dirty="0">
                <a:effectLst/>
                <a:latin typeface="Arial" panose="020B0604020202020204" pitchFamily="34" charset="0"/>
                <a:ea typeface="Calibri" panose="020F0502020204030204" pitchFamily="34" charset="0"/>
                <a:cs typeface="Times New Roman" panose="02020603050405020304" pitchFamily="18" charset="0"/>
              </a:rPr>
              <a:t>(A) Dead and dying woody surface fuels and aerial fuels shall be removed. Loose surface litter, normally consisting of fallen leaves or needles, twigs, bark, cones, and small branches, shall be permitted to a maximum depth of three inches (3 in.).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2540"/>
              </a:lnSpc>
              <a:spcAft>
                <a:spcPts val="800"/>
              </a:spcAft>
              <a:buNone/>
            </a:pPr>
            <a:r>
              <a:rPr lang="en-US" sz="2400" dirty="0">
                <a:effectLst/>
                <a:latin typeface="Arial" panose="020B0604020202020204" pitchFamily="34" charset="0"/>
                <a:ea typeface="Calibri" panose="020F0502020204030204" pitchFamily="34" charset="0"/>
                <a:cs typeface="Times New Roman" panose="02020603050405020304" pitchFamily="18" charset="0"/>
              </a:rPr>
              <a:t>(B) Cut annual grasses and forbs down to a maximum height of four inches (4 in.).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0">
              <a:lnSpc>
                <a:spcPts val="2540"/>
              </a:lnSpc>
              <a:spcAft>
                <a:spcPts val="800"/>
              </a:spcAft>
              <a:buNone/>
            </a:pPr>
            <a:r>
              <a:rPr lang="en-US" sz="2400" dirty="0">
                <a:effectLst/>
                <a:latin typeface="Arial" panose="020B0604020202020204" pitchFamily="34" charset="0"/>
                <a:ea typeface="Calibri" panose="020F0502020204030204" pitchFamily="34" charset="0"/>
                <a:cs typeface="Times New Roman" panose="02020603050405020304" pitchFamily="18" charset="0"/>
              </a:rPr>
              <a:t>(C) All exposed wood piles must have a minimum of ten 	feet (10 ft.) of clearance, down to bare mineral soil, in 	all directions.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8180483"/>
      </p:ext>
    </p:extLst>
  </p:cSld>
  <p:clrMapOvr>
    <a:masterClrMapping/>
  </p:clrMapOvr>
</p:sld>
</file>

<file path=ppt/theme/theme1.xml><?xml version="1.0" encoding="utf-8"?>
<a:theme xmlns:a="http://schemas.openxmlformats.org/drawingml/2006/main" name="BrushVTI">
  <a:themeElements>
    <a:clrScheme name="AnalogousFromLightSeed_2SEEDS">
      <a:dk1>
        <a:srgbClr val="000000"/>
      </a:dk1>
      <a:lt1>
        <a:srgbClr val="FFFFFF"/>
      </a:lt1>
      <a:dk2>
        <a:srgbClr val="22363C"/>
      </a:dk2>
      <a:lt2>
        <a:srgbClr val="E2E6E8"/>
      </a:lt2>
      <a:accent1>
        <a:srgbClr val="C18C78"/>
      </a:accent1>
      <a:accent2>
        <a:srgbClr val="CC9099"/>
      </a:accent2>
      <a:accent3>
        <a:srgbClr val="B19F77"/>
      </a:accent3>
      <a:accent4>
        <a:srgbClr val="6DAFA2"/>
      </a:accent4>
      <a:accent5>
        <a:srgbClr val="70ACBC"/>
      </a:accent5>
      <a:accent6>
        <a:srgbClr val="7893C1"/>
      </a:accent6>
      <a:hlink>
        <a:srgbClr val="5E8A9B"/>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13697</TotalTime>
  <Words>4193</Words>
  <Application>Microsoft Office PowerPoint</Application>
  <PresentationFormat>Widescreen</PresentationFormat>
  <Paragraphs>212</Paragraphs>
  <Slides>70</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70</vt:i4>
      </vt:variant>
    </vt:vector>
  </HeadingPairs>
  <TitlesOfParts>
    <vt:vector size="78" baseType="lpstr">
      <vt:lpstr>Aptos</vt:lpstr>
      <vt:lpstr>Arial</vt:lpstr>
      <vt:lpstr>Calibri</vt:lpstr>
      <vt:lpstr>Century Gothic</vt:lpstr>
      <vt:lpstr>Trebuchet MS</vt:lpstr>
      <vt:lpstr>Wingdings 3</vt:lpstr>
      <vt:lpstr>BrushVTI</vt:lpstr>
      <vt:lpstr>Facet</vt:lpstr>
      <vt:lpstr>Ember Resistant Zone Zero Overview of Draft Rule Plead</vt:lpstr>
      <vt:lpstr>Overview</vt:lpstr>
      <vt:lpstr>Existing Requirements for Zone 1 and 2 per PRC 4291</vt:lpstr>
      <vt:lpstr>Zone 1 and 2 Diagram</vt:lpstr>
      <vt:lpstr>Zone 1 Requirements</vt:lpstr>
      <vt:lpstr>Zone 1 Requirements</vt:lpstr>
      <vt:lpstr>For both Zones 1 and 2:</vt:lpstr>
      <vt:lpstr>Zone 2 Requirements </vt:lpstr>
      <vt:lpstr>From the General Guidelines for Creating Defensible Space, February 8, 2006</vt:lpstr>
      <vt:lpstr>From the General Guidelines for Creating Defensible Space, February 8, 2006</vt:lpstr>
      <vt:lpstr>From the General Guidelines for Creating Defensible Space, February 8, 2006</vt:lpstr>
      <vt:lpstr>From the General Guidelines for Creating Defensible Space, February 8, 2006</vt:lpstr>
      <vt:lpstr>From the General Guidelines for Creating Defensible Space, February 8, 2006, </vt:lpstr>
      <vt:lpstr>From the General Guidelines for Creating Defensible Space, February 8, 2006, </vt:lpstr>
      <vt:lpstr>From the General Guidelines for Creating Defensible Space, February 8, 2006,  4a. Reduced Fuel Zone: Fuel Separation</vt:lpstr>
      <vt:lpstr>From the General Guidelines for Creating Defensible Space, February 8, 2006,  4a. Reduced Fuel Zone: Fuel Separation</vt:lpstr>
      <vt:lpstr>From the General Guidelines for Creating Defensible Space, February 8, 2006,  4a. Reduced Fuel Zone: Fuel Separation</vt:lpstr>
      <vt:lpstr>4b. Reduced Fuel Zone: Defensible Space with Continuous Tree Canopy</vt:lpstr>
      <vt:lpstr>From the General Guidelines for Creating Defensible Space, February 8, 2006,  4b. Reduced Fuel Zone: Defensible Space with Continuous Tree Canopy</vt:lpstr>
      <vt:lpstr>Ember Resistant Zone Zero Rule Plead</vt:lpstr>
      <vt:lpstr>Proposed Changes to March 21 Rule Text</vt:lpstr>
      <vt:lpstr>§ 1299.02. Definitions </vt:lpstr>
      <vt:lpstr>Potted Plants</vt:lpstr>
      <vt:lpstr>Trees</vt:lpstr>
      <vt:lpstr>Trees</vt:lpstr>
      <vt:lpstr>Outbuildings</vt:lpstr>
      <vt:lpstr>Staging</vt:lpstr>
      <vt:lpstr>Zone 1 Change</vt:lpstr>
      <vt:lpstr>Thank you for your Input</vt:lpstr>
      <vt:lpstr>Commenting</vt:lpstr>
      <vt:lpstr>Workshop will resume at: 1:00 PM</vt:lpstr>
      <vt:lpstr>Next Steps</vt:lpstr>
      <vt:lpstr>Ember Resistant Zone Zero</vt:lpstr>
      <vt:lpstr>Ember Resistant Zone Zero</vt:lpstr>
      <vt:lpstr>Changes to Regulatory Text</vt:lpstr>
      <vt:lpstr>§ 1299.01. Purpose. </vt:lpstr>
      <vt:lpstr>Potted Plants</vt:lpstr>
      <vt:lpstr>§ 1299.02. Definitions </vt:lpstr>
      <vt:lpstr>§ 1299.02. Definitions </vt:lpstr>
      <vt:lpstr>§ 1299.02. Definitions </vt:lpstr>
      <vt:lpstr>§ 1299.02. Definitions </vt:lpstr>
      <vt:lpstr>§ 1299.03. Requirements.</vt:lpstr>
      <vt:lpstr>§ 1299.03(a) Zone Definitions</vt:lpstr>
      <vt:lpstr>§ 1299.03(a) Zone Definitions</vt:lpstr>
      <vt:lpstr>§ 1299.03(b) Zone Zero Requirements</vt:lpstr>
      <vt:lpstr>Landscaping Materials</vt:lpstr>
      <vt:lpstr>Potted Plants</vt:lpstr>
      <vt:lpstr>Trees</vt:lpstr>
      <vt:lpstr>Items likely to be ignited by embers</vt:lpstr>
      <vt:lpstr>Gates</vt:lpstr>
      <vt:lpstr>Fences</vt:lpstr>
      <vt:lpstr>Outbuildings</vt:lpstr>
      <vt:lpstr>Timelines </vt:lpstr>
      <vt:lpstr>Staging, scope of work</vt:lpstr>
      <vt:lpstr>1299.03(c) Zone 1: Clarity Changes</vt:lpstr>
      <vt:lpstr>1299.03(c) Zone 1: Clarity Changes</vt:lpstr>
      <vt:lpstr>1299.03(c) Zone 1: Transition Zone</vt:lpstr>
      <vt:lpstr>Next Steps</vt:lpstr>
      <vt:lpstr>Highlighted Text Overview</vt:lpstr>
      <vt:lpstr>Highlighted Text Overview</vt:lpstr>
      <vt:lpstr>§ Attached Decks</vt:lpstr>
      <vt:lpstr>1299.03(b)(1)(A) Potted Plants</vt:lpstr>
      <vt:lpstr>1299.03(b)(4) Gates</vt:lpstr>
      <vt:lpstr>1299.03(b)(5) Fences</vt:lpstr>
      <vt:lpstr>Staging, scope of work</vt:lpstr>
      <vt:lpstr>Zone 1: Transition Zone</vt:lpstr>
      <vt:lpstr>1299.03(e) Outbuildings in Zone 1 and 2</vt:lpstr>
      <vt:lpstr>General Comments</vt:lpstr>
      <vt:lpstr>Potted Plants</vt:lpstr>
      <vt:lpstr>PowerPoint Presentation</vt:lpstr>
    </vt:vector>
  </TitlesOfParts>
  <Company>CALFIRE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VanSusteren, Jane@CALFIRE</dc:creator>
  <cp:lastModifiedBy>VanSusteren, Jane@CALFIRE</cp:lastModifiedBy>
  <cp:revision>4</cp:revision>
  <dcterms:created xsi:type="dcterms:W3CDTF">2025-03-28T21:47:04Z</dcterms:created>
  <dcterms:modified xsi:type="dcterms:W3CDTF">2025-05-12T14:07:56Z</dcterms:modified>
</cp:coreProperties>
</file>